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93" r:id="rId31"/>
    <p:sldId id="285" r:id="rId32"/>
    <p:sldId id="286" r:id="rId33"/>
    <p:sldId id="294" r:id="rId34"/>
    <p:sldId id="287" r:id="rId35"/>
    <p:sldId id="288" r:id="rId36"/>
    <p:sldId id="289" r:id="rId37"/>
    <p:sldId id="290" r:id="rId38"/>
    <p:sldId id="292"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96" y="-6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2573A0D-2590-4B07-9621-AC49F662CDEF}" type="datetimeFigureOut">
              <a:rPr lang="en-US" smtClean="0"/>
              <a:pPr/>
              <a:t>7/9/2014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A3CF151-65EB-49D4-9F83-D35B9135E33C}" type="slidenum">
              <a:rPr lang="en-US" smtClean="0"/>
              <a:pPr/>
              <a:t>‹#›</a:t>
            </a:fld>
            <a:endParaRPr lang="en-US"/>
          </a:p>
        </p:txBody>
      </p:sp>
    </p:spTree>
    <p:extLst>
      <p:ext uri="{BB962C8B-B14F-4D97-AF65-F5344CB8AC3E}">
        <p14:creationId xmlns:p14="http://schemas.microsoft.com/office/powerpoint/2010/main" val="2348895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3CF151-65EB-49D4-9F83-D35B9135E33C}" type="slidenum">
              <a:rPr lang="en-US" smtClean="0"/>
              <a:pPr/>
              <a:t>2</a:t>
            </a:fld>
            <a:endParaRPr lang="en-US"/>
          </a:p>
        </p:txBody>
      </p:sp>
    </p:spTree>
    <p:extLst>
      <p:ext uri="{BB962C8B-B14F-4D97-AF65-F5344CB8AC3E}">
        <p14:creationId xmlns:p14="http://schemas.microsoft.com/office/powerpoint/2010/main" val="42334533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D32AB-46DF-4B05-9C26-F067C5F0FD28}" type="datetimeFigureOut">
              <a:rPr lang="en-US" smtClean="0"/>
              <a:pPr/>
              <a:t>7/9/2014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A532550-8C55-47C7-9C01-B181E32AA0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7ED32AB-46DF-4B05-9C26-F067C5F0FD28}" type="datetimeFigureOut">
              <a:rPr lang="en-US" smtClean="0"/>
              <a:pPr/>
              <a:t>7/9/2014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532550-8C55-47C7-9C01-B181E32AA0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7ED32AB-46DF-4B05-9C26-F067C5F0FD28}" type="datetimeFigureOut">
              <a:rPr lang="en-US" smtClean="0"/>
              <a:pPr/>
              <a:t>7/9/2014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532550-8C55-47C7-9C01-B181E32AA0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7ED32AB-46DF-4B05-9C26-F067C5F0FD28}" type="datetimeFigureOut">
              <a:rPr lang="en-US" smtClean="0"/>
              <a:pPr/>
              <a:t>7/9/2014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532550-8C55-47C7-9C01-B181E32AA00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7ED32AB-46DF-4B05-9C26-F067C5F0FD28}" type="datetimeFigureOut">
              <a:rPr lang="en-US" smtClean="0"/>
              <a:pPr/>
              <a:t>7/9/2014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532550-8C55-47C7-9C01-B181E32AA00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7ED32AB-46DF-4B05-9C26-F067C5F0FD28}" type="datetimeFigureOut">
              <a:rPr lang="en-US" smtClean="0"/>
              <a:pPr/>
              <a:t>7/9/2014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A532550-8C55-47C7-9C01-B181E32AA00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7ED32AB-46DF-4B05-9C26-F067C5F0FD28}" type="datetimeFigureOut">
              <a:rPr lang="en-US" smtClean="0"/>
              <a:pPr/>
              <a:t>7/9/2014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A532550-8C55-47C7-9C01-B181E32AA00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7ED32AB-46DF-4B05-9C26-F067C5F0FD28}" type="datetimeFigureOut">
              <a:rPr lang="en-US" smtClean="0"/>
              <a:pPr/>
              <a:t>7/9/2014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A532550-8C55-47C7-9C01-B181E32AA00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7ED32AB-46DF-4B05-9C26-F067C5F0FD28}" type="datetimeFigureOut">
              <a:rPr lang="en-US" smtClean="0"/>
              <a:pPr/>
              <a:t>7/9/2014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A532550-8C55-47C7-9C01-B181E32AA0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7ED32AB-46DF-4B05-9C26-F067C5F0FD28}" type="datetimeFigureOut">
              <a:rPr lang="en-US" smtClean="0"/>
              <a:pPr/>
              <a:t>7/9/2014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A532550-8C55-47C7-9C01-B181E32AA00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7ED32AB-46DF-4B05-9C26-F067C5F0FD28}" type="datetimeFigureOut">
              <a:rPr lang="en-US" smtClean="0"/>
              <a:pPr/>
              <a:t>7/9/2014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A532550-8C55-47C7-9C01-B181E32AA00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7ED32AB-46DF-4B05-9C26-F067C5F0FD28}" type="datetimeFigureOut">
              <a:rPr lang="en-US" smtClean="0"/>
              <a:pPr/>
              <a:t>7/9/2014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A532550-8C55-47C7-9C01-B181E32AA0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cms.gov/cciio/resources/regulations-and-guidance/index.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Healthcare Reform </a:t>
            </a:r>
            <a:endParaRPr lang="en-US" dirty="0"/>
          </a:p>
        </p:txBody>
      </p:sp>
      <p:sp>
        <p:nvSpPr>
          <p:cNvPr id="3" name="Subtitle 2"/>
          <p:cNvSpPr>
            <a:spLocks noGrp="1"/>
          </p:cNvSpPr>
          <p:nvPr>
            <p:ph type="subTitle" idx="1"/>
          </p:nvPr>
        </p:nvSpPr>
        <p:spPr/>
        <p:txBody>
          <a:bodyPr/>
          <a:lstStyle/>
          <a:p>
            <a:r>
              <a:rPr lang="en-US" dirty="0" smtClean="0"/>
              <a:t>Employer Shared Responsibility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altLang="en-US" sz="2000" b="1" dirty="0"/>
              <a:t>What is an Hour of Service</a:t>
            </a:r>
            <a:r>
              <a:rPr lang="en-US" altLang="en-US" sz="2000" dirty="0"/>
              <a:t>?</a:t>
            </a:r>
            <a:endParaRPr lang="en-US" sz="3200" b="1" dirty="0" smtClean="0"/>
          </a:p>
          <a:p>
            <a:r>
              <a:rPr lang="en-US" altLang="en-US" sz="1600" dirty="0"/>
              <a:t>HOURS OF SERVICE are defined as</a:t>
            </a:r>
          </a:p>
          <a:p>
            <a:pPr lvl="1"/>
            <a:r>
              <a:rPr lang="en-US" altLang="en-US" sz="1600" dirty="0"/>
              <a:t>Each hour for which an employee is paid or is entitled to payment for performance of services  AND</a:t>
            </a:r>
          </a:p>
          <a:p>
            <a:pPr lvl="1"/>
            <a:r>
              <a:rPr lang="en-US" altLang="en-US" sz="1600" dirty="0"/>
              <a:t>Each hour for which an employee is paid or is entitled to payment on account of a period for which no services are performed due to the following (i.e. Paid Leave):</a:t>
            </a:r>
          </a:p>
          <a:p>
            <a:pPr lvl="2"/>
            <a:r>
              <a:rPr lang="en-US" altLang="en-US" sz="1600" dirty="0"/>
              <a:t>Vacation</a:t>
            </a:r>
          </a:p>
          <a:p>
            <a:pPr lvl="2"/>
            <a:r>
              <a:rPr lang="en-US" altLang="en-US" sz="1600" dirty="0"/>
              <a:t>Holiday</a:t>
            </a:r>
          </a:p>
          <a:p>
            <a:pPr lvl="2"/>
            <a:r>
              <a:rPr lang="en-US" altLang="en-US" sz="1600" dirty="0"/>
              <a:t>Illness/disability</a:t>
            </a:r>
          </a:p>
          <a:p>
            <a:pPr lvl="3"/>
            <a:r>
              <a:rPr lang="en-US" altLang="en-US" sz="1400" dirty="0"/>
              <a:t>Issues with disability benefits paid for solely by the employee!!!</a:t>
            </a:r>
          </a:p>
          <a:p>
            <a:pPr lvl="2"/>
            <a:r>
              <a:rPr lang="en-US" altLang="en-US" sz="1600" dirty="0"/>
              <a:t>Layoff, </a:t>
            </a:r>
          </a:p>
          <a:p>
            <a:pPr lvl="2"/>
            <a:r>
              <a:rPr lang="en-US" altLang="en-US" sz="1600" dirty="0"/>
              <a:t>Jury duty</a:t>
            </a:r>
          </a:p>
          <a:p>
            <a:pPr lvl="2"/>
            <a:r>
              <a:rPr lang="en-US" altLang="en-US" sz="1600" dirty="0"/>
              <a:t>Military duty</a:t>
            </a:r>
          </a:p>
          <a:p>
            <a:pPr lvl="2"/>
            <a:r>
              <a:rPr lang="en-US" altLang="en-US" sz="1600" dirty="0"/>
              <a:t>Leave</a:t>
            </a:r>
          </a:p>
          <a:p>
            <a:pPr lvl="1"/>
            <a:r>
              <a:rPr lang="en-US" altLang="en-US" sz="1600" dirty="0"/>
              <a:t>Paid leave defined according to 29 C.F.R. 2530.200b-1(a)</a:t>
            </a:r>
          </a:p>
          <a:p>
            <a:pPr lvl="2"/>
            <a:r>
              <a:rPr lang="en-US" altLang="en-US" sz="1600" dirty="0"/>
              <a:t>Is there a limit on the hours of service allocable to a paid leave?  </a:t>
            </a:r>
          </a:p>
          <a:p>
            <a:pPr lvl="2"/>
            <a:r>
              <a:rPr lang="en-US" altLang="en-US" sz="1600" dirty="0"/>
              <a:t>What about employees on a workers compensation leave?</a:t>
            </a:r>
          </a:p>
          <a:p>
            <a:pPr>
              <a:buNone/>
            </a:pPr>
            <a:endParaRPr lang="en-US" dirty="0"/>
          </a:p>
        </p:txBody>
      </p:sp>
      <p:sp>
        <p:nvSpPr>
          <p:cNvPr id="3" name="Title 2"/>
          <p:cNvSpPr>
            <a:spLocks noGrp="1"/>
          </p:cNvSpPr>
          <p:nvPr>
            <p:ph type="title"/>
          </p:nvPr>
        </p:nvSpPr>
        <p:spPr/>
        <p:txBody>
          <a:bodyPr>
            <a:normAutofit fontScale="90000"/>
          </a:bodyPr>
          <a:lstStyle/>
          <a:p>
            <a:r>
              <a:rPr lang="en-US" dirty="0"/>
              <a:t>Step #2 – Identify Full-time Employees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altLang="en-US" b="1" dirty="0"/>
              <a:t>What is an “hour of service”</a:t>
            </a:r>
            <a:endParaRPr lang="en-US" b="1" dirty="0" smtClean="0"/>
          </a:p>
          <a:p>
            <a:r>
              <a:rPr lang="en-US" altLang="en-US" sz="2000" dirty="0"/>
              <a:t>Hourly Employees—based on records of </a:t>
            </a:r>
            <a:r>
              <a:rPr lang="en-US" altLang="en-US" sz="2000" i="1" dirty="0"/>
              <a:t>actual </a:t>
            </a:r>
            <a:r>
              <a:rPr lang="en-US" altLang="en-US" sz="2000" dirty="0"/>
              <a:t>hours of service</a:t>
            </a:r>
          </a:p>
          <a:p>
            <a:endParaRPr lang="en-US" altLang="en-US" sz="2000" dirty="0"/>
          </a:p>
          <a:p>
            <a:r>
              <a:rPr lang="en-US" altLang="en-US" sz="2000" dirty="0"/>
              <a:t>Non-Hourly</a:t>
            </a:r>
          </a:p>
          <a:p>
            <a:pPr lvl="1"/>
            <a:r>
              <a:rPr lang="en-US" altLang="en-US" sz="2000" dirty="0"/>
              <a:t>Actual hours</a:t>
            </a:r>
          </a:p>
          <a:p>
            <a:pPr lvl="1"/>
            <a:r>
              <a:rPr lang="en-US" altLang="en-US" sz="2000" dirty="0"/>
              <a:t>Days equivalency: A day credited with one hour of service is credited with 8 hours of service</a:t>
            </a:r>
          </a:p>
          <a:p>
            <a:pPr lvl="1"/>
            <a:r>
              <a:rPr lang="en-US" altLang="en-US" sz="2000" dirty="0"/>
              <a:t>Weeks equivalency: A week with one hour of service is credited with 40 hours of service</a:t>
            </a:r>
          </a:p>
          <a:p>
            <a:pPr lvl="2"/>
            <a:r>
              <a:rPr lang="en-US" altLang="en-US" dirty="0"/>
              <a:t>Cannot use the equivalency method if it operates to substantially understate the hours of service  (e.g. nurse that works 3, 12 hour shifts per week)</a:t>
            </a:r>
          </a:p>
          <a:p>
            <a:pPr lvl="2"/>
            <a:r>
              <a:rPr lang="en-US" altLang="en-US" dirty="0"/>
              <a:t>May use different methods for different classifications of non-hourly</a:t>
            </a:r>
          </a:p>
          <a:p>
            <a:pPr lvl="2"/>
            <a:r>
              <a:rPr lang="en-US" altLang="en-US" dirty="0"/>
              <a:t>May change method each calendar year</a:t>
            </a:r>
          </a:p>
        </p:txBody>
      </p:sp>
      <p:sp>
        <p:nvSpPr>
          <p:cNvPr id="3" name="Title 2"/>
          <p:cNvSpPr>
            <a:spLocks noGrp="1"/>
          </p:cNvSpPr>
          <p:nvPr>
            <p:ph type="title"/>
          </p:nvPr>
        </p:nvSpPr>
        <p:spPr/>
        <p:txBody>
          <a:bodyPr>
            <a:normAutofit fontScale="90000"/>
          </a:bodyPr>
          <a:lstStyle/>
          <a:p>
            <a:r>
              <a:rPr lang="en-US" dirty="0"/>
              <a:t>Step #2 – Identify Full-time Employees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altLang="en-US" sz="2800" b="1" dirty="0"/>
              <a:t>What is an Hour of Service?</a:t>
            </a:r>
            <a:endParaRPr lang="en-US" sz="2800" b="1" dirty="0" smtClean="0"/>
          </a:p>
          <a:p>
            <a:pPr>
              <a:defRPr/>
            </a:pPr>
            <a:r>
              <a:rPr lang="en-US" sz="2000" dirty="0"/>
              <a:t>Hours of service performed for one ALE member treated as performed by any other ALE member for whom the employee provides services during the year</a:t>
            </a:r>
          </a:p>
          <a:p>
            <a:pPr marL="0" indent="0">
              <a:buFontTx/>
              <a:buNone/>
              <a:defRPr/>
            </a:pPr>
            <a:endParaRPr lang="en-US" sz="2000" dirty="0"/>
          </a:p>
          <a:p>
            <a:pPr lvl="1">
              <a:defRPr/>
            </a:pPr>
            <a:r>
              <a:rPr lang="en-US" sz="2000" dirty="0"/>
              <a:t>If hours of service with two or more members during a month, treated as employee of member with most hours of service</a:t>
            </a:r>
          </a:p>
          <a:p>
            <a:pPr marL="457200" lvl="1" indent="0">
              <a:buFontTx/>
              <a:buNone/>
              <a:defRPr/>
            </a:pPr>
            <a:endParaRPr lang="en-US" sz="2000" dirty="0"/>
          </a:p>
          <a:p>
            <a:pPr lvl="1">
              <a:defRPr/>
            </a:pPr>
            <a:r>
              <a:rPr lang="en-US" sz="2000" dirty="0"/>
              <a:t>If same number for each member, then members may choose whose employee he/she is.</a:t>
            </a:r>
          </a:p>
          <a:p>
            <a:pPr lvl="1">
              <a:defRPr/>
            </a:pPr>
            <a:endParaRPr lang="en-US" sz="2000" dirty="0"/>
          </a:p>
          <a:p>
            <a:pPr>
              <a:defRPr/>
            </a:pPr>
            <a:r>
              <a:rPr lang="en-US" sz="2000" dirty="0"/>
              <a:t>Issues arise when different subsidiaries use different measurement periods.</a:t>
            </a:r>
          </a:p>
          <a:p>
            <a:pPr>
              <a:defRPr/>
            </a:pPr>
            <a:endParaRPr lang="en-US" dirty="0"/>
          </a:p>
          <a:p>
            <a:pPr>
              <a:lnSpc>
                <a:spcPct val="80000"/>
              </a:lnSpc>
              <a:buNone/>
              <a:defRPr/>
            </a:pPr>
            <a:endParaRPr lang="en-US" sz="2800" dirty="0" smtClean="0"/>
          </a:p>
          <a:p>
            <a:pPr>
              <a:buNone/>
            </a:pPr>
            <a:endParaRPr lang="en-US" dirty="0"/>
          </a:p>
        </p:txBody>
      </p:sp>
      <p:sp>
        <p:nvSpPr>
          <p:cNvPr id="3" name="Title 2"/>
          <p:cNvSpPr>
            <a:spLocks noGrp="1"/>
          </p:cNvSpPr>
          <p:nvPr>
            <p:ph type="title"/>
          </p:nvPr>
        </p:nvSpPr>
        <p:spPr/>
        <p:txBody>
          <a:bodyPr>
            <a:normAutofit fontScale="90000"/>
          </a:bodyPr>
          <a:lstStyle/>
          <a:p>
            <a:r>
              <a:rPr lang="en-US" dirty="0"/>
              <a:t>Step #2 – Identify Full-time Employees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buNone/>
            </a:pPr>
            <a:r>
              <a:rPr lang="en-US" altLang="en-US" sz="3200" b="1" dirty="0"/>
              <a:t>How do you identify employees who qualify as “full-time employees” in a month?</a:t>
            </a:r>
            <a:endParaRPr lang="en-US" sz="2800" b="1" dirty="0" smtClean="0"/>
          </a:p>
          <a:p>
            <a:pPr>
              <a:defRPr/>
            </a:pPr>
            <a:endParaRPr lang="en-US" sz="2000" dirty="0" smtClean="0"/>
          </a:p>
          <a:p>
            <a:pPr>
              <a:defRPr/>
            </a:pPr>
            <a:r>
              <a:rPr lang="en-US" sz="2000" dirty="0" smtClean="0"/>
              <a:t>2 methods:</a:t>
            </a:r>
          </a:p>
          <a:p>
            <a:pPr lvl="1">
              <a:defRPr/>
            </a:pPr>
            <a:r>
              <a:rPr lang="en-US" sz="2000" dirty="0" smtClean="0"/>
              <a:t>Monthly measurement period approach</a:t>
            </a:r>
          </a:p>
          <a:p>
            <a:pPr lvl="1">
              <a:defRPr/>
            </a:pPr>
            <a:r>
              <a:rPr lang="en-US" sz="2000" dirty="0" smtClean="0"/>
              <a:t>Look back measurement period approach</a:t>
            </a:r>
          </a:p>
          <a:p>
            <a:pPr>
              <a:defRPr/>
            </a:pPr>
            <a:r>
              <a:rPr lang="en-US" sz="2000" dirty="0" smtClean="0"/>
              <a:t>Each ALE member may use a different approach</a:t>
            </a:r>
          </a:p>
          <a:p>
            <a:pPr>
              <a:defRPr/>
            </a:pPr>
            <a:r>
              <a:rPr lang="en-US" sz="2000" dirty="0" smtClean="0"/>
              <a:t>Each ALE member may apply a different method to each distinguishable class of employees</a:t>
            </a:r>
          </a:p>
          <a:p>
            <a:pPr lvl="1">
              <a:defRPr/>
            </a:pPr>
            <a:r>
              <a:rPr lang="en-US" sz="2000" dirty="0" smtClean="0"/>
              <a:t>Special rules apply when employee switch between positions that use different methods</a:t>
            </a:r>
          </a:p>
          <a:p>
            <a:pPr>
              <a:defRPr/>
            </a:pPr>
            <a:r>
              <a:rPr lang="en-US" sz="2000" dirty="0" smtClean="0"/>
              <a:t>Key Concept:  If an employee qualifies as a full-time employee for a month, qualifying coverage must be offered for that month or the ALE member could be subject to an excise tax for that month unless . . .</a:t>
            </a:r>
          </a:p>
          <a:p>
            <a:pPr lvl="1">
              <a:defRPr/>
            </a:pPr>
            <a:r>
              <a:rPr lang="en-US" sz="2000" dirty="0" smtClean="0"/>
              <a:t>The employee is a limited non-assessment period</a:t>
            </a:r>
          </a:p>
        </p:txBody>
      </p:sp>
      <p:sp>
        <p:nvSpPr>
          <p:cNvPr id="3" name="Title 2"/>
          <p:cNvSpPr>
            <a:spLocks noGrp="1"/>
          </p:cNvSpPr>
          <p:nvPr>
            <p:ph type="title"/>
          </p:nvPr>
        </p:nvSpPr>
        <p:spPr/>
        <p:txBody>
          <a:bodyPr>
            <a:normAutofit fontScale="90000"/>
          </a:bodyPr>
          <a:lstStyle/>
          <a:p>
            <a:r>
              <a:rPr lang="en-US" dirty="0"/>
              <a:t>Step #2 – Identify Full-time Employees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buNone/>
            </a:pPr>
            <a:r>
              <a:rPr lang="en-US" sz="3200" b="1" dirty="0" smtClean="0"/>
              <a:t>How do you identify employees who qualify as “full-time employees” in a month?</a:t>
            </a:r>
            <a:endParaRPr lang="en-US" sz="3100" b="1" dirty="0" smtClean="0"/>
          </a:p>
          <a:p>
            <a:r>
              <a:rPr lang="en-US" dirty="0" smtClean="0"/>
              <a:t>What are the distinguishable classes of employees?</a:t>
            </a:r>
          </a:p>
          <a:p>
            <a:pPr lvl="1"/>
            <a:r>
              <a:rPr lang="en-US" dirty="0" smtClean="0"/>
              <a:t>Hourly</a:t>
            </a:r>
          </a:p>
          <a:p>
            <a:pPr lvl="1"/>
            <a:r>
              <a:rPr lang="en-US" dirty="0" smtClean="0"/>
              <a:t>Salaried</a:t>
            </a:r>
          </a:p>
          <a:p>
            <a:pPr lvl="1"/>
            <a:r>
              <a:rPr lang="en-US" dirty="0" smtClean="0"/>
              <a:t>Union (generally)</a:t>
            </a:r>
          </a:p>
          <a:p>
            <a:pPr lvl="1"/>
            <a:r>
              <a:rPr lang="en-US" dirty="0" smtClean="0"/>
              <a:t>Employees subject to different collective bargaining agreements</a:t>
            </a:r>
          </a:p>
          <a:p>
            <a:pPr lvl="1"/>
            <a:r>
              <a:rPr lang="en-US" dirty="0" smtClean="0"/>
              <a:t>Employees working in different locations</a:t>
            </a:r>
          </a:p>
          <a:p>
            <a:pPr lvl="1"/>
            <a:endParaRPr lang="en-US" dirty="0" smtClean="0"/>
          </a:p>
          <a:p>
            <a:r>
              <a:rPr lang="en-US" b="1" u="sng" dirty="0" smtClean="0"/>
              <a:t>Variable and non-variable are NOT distinguishable classes of employees!!!!!!!</a:t>
            </a:r>
          </a:p>
          <a:p>
            <a:pPr>
              <a:buNone/>
            </a:pPr>
            <a:endParaRPr lang="en-US" dirty="0"/>
          </a:p>
        </p:txBody>
      </p:sp>
      <p:sp>
        <p:nvSpPr>
          <p:cNvPr id="3" name="Title 2"/>
          <p:cNvSpPr>
            <a:spLocks noGrp="1"/>
          </p:cNvSpPr>
          <p:nvPr>
            <p:ph type="title"/>
          </p:nvPr>
        </p:nvSpPr>
        <p:spPr/>
        <p:txBody>
          <a:bodyPr>
            <a:normAutofit fontScale="90000"/>
          </a:bodyPr>
          <a:lstStyle/>
          <a:p>
            <a:r>
              <a:rPr lang="en-US" dirty="0"/>
              <a:t>Step #2 – Identify Full-time Employees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nSpc>
                <a:spcPct val="80000"/>
              </a:lnSpc>
              <a:buNone/>
              <a:defRPr/>
            </a:pPr>
            <a:r>
              <a:rPr lang="en-US" sz="2800" b="1" dirty="0" smtClean="0"/>
              <a:t>Monthly Measurement Period Approach</a:t>
            </a:r>
          </a:p>
          <a:p>
            <a:pPr>
              <a:lnSpc>
                <a:spcPct val="80000"/>
              </a:lnSpc>
              <a:buNone/>
              <a:defRPr/>
            </a:pPr>
            <a:endParaRPr lang="en-US" sz="2800" dirty="0" smtClean="0"/>
          </a:p>
          <a:p>
            <a:r>
              <a:rPr lang="en-US" sz="2800" dirty="0" smtClean="0"/>
              <a:t>If employee has requisite Hours of Service in month, employee qualifies as a full-time employee. </a:t>
            </a:r>
          </a:p>
          <a:p>
            <a:pPr>
              <a:buNone/>
            </a:pPr>
            <a:endParaRPr lang="en-US" sz="2800" dirty="0" smtClean="0"/>
          </a:p>
          <a:p>
            <a:r>
              <a:rPr lang="en-US" sz="2800" dirty="0" smtClean="0"/>
              <a:t>If employee qualifies as a full-time employee </a:t>
            </a:r>
            <a:r>
              <a:rPr lang="en-US" sz="2800" i="1" dirty="0" smtClean="0"/>
              <a:t>for that month</a:t>
            </a:r>
            <a:r>
              <a:rPr lang="en-US" sz="2800" dirty="0" smtClean="0"/>
              <a:t> and is not offered qualifying coverage </a:t>
            </a:r>
            <a:r>
              <a:rPr lang="en-US" sz="2800" i="1" dirty="0" smtClean="0"/>
              <a:t>for that month</a:t>
            </a:r>
            <a:r>
              <a:rPr lang="en-US" sz="2800" dirty="0" smtClean="0"/>
              <a:t>, then ALE member could be subject to an excise tax with respect to that full-time employee </a:t>
            </a:r>
            <a:r>
              <a:rPr lang="en-US" sz="2800" i="1" dirty="0" smtClean="0"/>
              <a:t>for that month</a:t>
            </a:r>
            <a:r>
              <a:rPr lang="en-US" sz="2800" dirty="0" smtClean="0"/>
              <a:t> if employee receives subsidy in the Exchange. </a:t>
            </a:r>
          </a:p>
          <a:p>
            <a:pPr>
              <a:buNone/>
            </a:pPr>
            <a:endParaRPr lang="en-US" sz="2800" dirty="0" smtClean="0"/>
          </a:p>
          <a:p>
            <a:r>
              <a:rPr lang="en-US" sz="2800" dirty="0" smtClean="0"/>
              <a:t>Relief is provided for months that “continuous” employee is in </a:t>
            </a:r>
            <a:r>
              <a:rPr lang="en-US" sz="2800" u="sng" dirty="0" smtClean="0"/>
              <a:t>limited non-assessment period  </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Step #2 – Identify Full-time Employees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80000"/>
              </a:lnSpc>
              <a:buNone/>
              <a:defRPr/>
            </a:pPr>
            <a:r>
              <a:rPr lang="en-US" sz="4000" b="1" dirty="0" smtClean="0"/>
              <a:t>Monthly Measurement Period Approach</a:t>
            </a:r>
          </a:p>
          <a:p>
            <a:pPr>
              <a:buNone/>
              <a:defRPr/>
            </a:pPr>
            <a:endParaRPr lang="en-US" sz="2800" dirty="0" smtClean="0"/>
          </a:p>
          <a:p>
            <a:r>
              <a:rPr lang="en-US" dirty="0" smtClean="0"/>
              <a:t>What are the requisite hours of service?</a:t>
            </a:r>
          </a:p>
          <a:p>
            <a:pPr lvl="1"/>
            <a:r>
              <a:rPr lang="en-US" sz="2800" dirty="0" smtClean="0"/>
              <a:t>Average of 30 hours of service per week during the month</a:t>
            </a:r>
          </a:p>
          <a:p>
            <a:pPr lvl="1"/>
            <a:r>
              <a:rPr lang="en-US" sz="2800" dirty="0" smtClean="0"/>
              <a:t>130 hours of service in the month</a:t>
            </a:r>
          </a:p>
          <a:p>
            <a:pPr lvl="1"/>
            <a:r>
              <a:rPr lang="en-US" sz="2800" dirty="0" smtClean="0"/>
              <a:t>Weekly rule: </a:t>
            </a:r>
          </a:p>
          <a:p>
            <a:pPr lvl="2"/>
            <a:r>
              <a:rPr lang="en-US" sz="2800" dirty="0" smtClean="0"/>
              <a:t>Months with 4 weeks--120 Hours of Service</a:t>
            </a:r>
          </a:p>
          <a:p>
            <a:pPr lvl="2"/>
            <a:r>
              <a:rPr lang="en-US" sz="2800" dirty="0" smtClean="0"/>
              <a:t>Months with 5 weeks--150 hours of service</a:t>
            </a:r>
          </a:p>
          <a:p>
            <a:pPr lvl="1"/>
            <a:r>
              <a:rPr lang="en-US" sz="3200" dirty="0" smtClean="0"/>
              <a:t>Do you round up?</a:t>
            </a:r>
          </a:p>
          <a:p>
            <a:endParaRPr lang="en-US" dirty="0"/>
          </a:p>
        </p:txBody>
      </p:sp>
      <p:sp>
        <p:nvSpPr>
          <p:cNvPr id="3" name="Title 2"/>
          <p:cNvSpPr>
            <a:spLocks noGrp="1"/>
          </p:cNvSpPr>
          <p:nvPr>
            <p:ph type="title"/>
          </p:nvPr>
        </p:nvSpPr>
        <p:spPr/>
        <p:txBody>
          <a:bodyPr>
            <a:normAutofit fontScale="90000"/>
          </a:bodyPr>
          <a:lstStyle/>
          <a:p>
            <a:r>
              <a:rPr lang="en-US" dirty="0" smtClean="0"/>
              <a:t>Step #2 – Identify Full-time Employees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nSpc>
                <a:spcPct val="80000"/>
              </a:lnSpc>
              <a:buNone/>
              <a:defRPr/>
            </a:pPr>
            <a:r>
              <a:rPr lang="en-US" sz="2400" b="1" dirty="0" smtClean="0"/>
              <a:t>Monthly Measurement Period Approach</a:t>
            </a:r>
          </a:p>
          <a:p>
            <a:r>
              <a:rPr lang="en-US" sz="1900" dirty="0" smtClean="0"/>
              <a:t>What is a limited non-assessment period under monthly measurement period approach?</a:t>
            </a:r>
          </a:p>
          <a:p>
            <a:pPr lvl="1"/>
            <a:r>
              <a:rPr lang="en-US" sz="1900" dirty="0" smtClean="0"/>
              <a:t>First month of partial employment</a:t>
            </a:r>
          </a:p>
          <a:p>
            <a:pPr lvl="1"/>
            <a:r>
              <a:rPr lang="en-US" sz="1900" dirty="0" smtClean="0"/>
              <a:t>First 3 </a:t>
            </a:r>
            <a:r>
              <a:rPr lang="en-US" sz="1900" b="1" u="sng" dirty="0" smtClean="0"/>
              <a:t>full</a:t>
            </a:r>
            <a:r>
              <a:rPr lang="en-US" sz="1900" dirty="0" smtClean="0"/>
              <a:t> calendar months beginning with first full month that that employee first becomes full-time (“3 month limited non-assessment period) provided that:</a:t>
            </a:r>
          </a:p>
          <a:p>
            <a:pPr lvl="2"/>
            <a:r>
              <a:rPr lang="en-US" sz="1900" dirty="0" smtClean="0"/>
              <a:t>Employee is “otherwise eligible” during those 3 months but for a waiting period AND</a:t>
            </a:r>
          </a:p>
          <a:p>
            <a:pPr lvl="2"/>
            <a:r>
              <a:rPr lang="en-US" sz="1900" dirty="0" smtClean="0"/>
              <a:t>Coverage is offered by the first day of 4</a:t>
            </a:r>
            <a:r>
              <a:rPr lang="en-US" sz="1900" baseline="30000" dirty="0" smtClean="0"/>
              <a:t>th</a:t>
            </a:r>
            <a:r>
              <a:rPr lang="en-US" sz="1900" dirty="0" smtClean="0"/>
              <a:t> full calendar month following that first full month that the employee was first full-time</a:t>
            </a:r>
          </a:p>
          <a:p>
            <a:pPr lvl="3"/>
            <a:r>
              <a:rPr lang="en-US" dirty="0" smtClean="0"/>
              <a:t>If coverage through eligible employer sponsored plan is offered but it does not provide minimum value, then employee is disregarded for purposes of substantially test BUT could trigger </a:t>
            </a:r>
            <a:r>
              <a:rPr lang="en-US" dirty="0" err="1" smtClean="0"/>
              <a:t>Tackhammer</a:t>
            </a:r>
            <a:r>
              <a:rPr lang="en-US" dirty="0" smtClean="0"/>
              <a:t> Tax</a:t>
            </a:r>
          </a:p>
          <a:p>
            <a:pPr lvl="3"/>
            <a:r>
              <a:rPr lang="en-US" dirty="0" smtClean="0"/>
              <a:t>If coverage also provides minimum value, then employer is treated as offering affordable, minimum value coverage during the 3 month limited non-assessment period</a:t>
            </a:r>
          </a:p>
          <a:p>
            <a:pPr lvl="2"/>
            <a:r>
              <a:rPr lang="en-US" sz="1900" dirty="0" smtClean="0"/>
              <a:t>Only applicable 1 time for a continuous employee (i.e. employee who has not experienced a break in service)</a:t>
            </a:r>
          </a:p>
        </p:txBody>
      </p:sp>
      <p:sp>
        <p:nvSpPr>
          <p:cNvPr id="3" name="Title 2"/>
          <p:cNvSpPr>
            <a:spLocks noGrp="1"/>
          </p:cNvSpPr>
          <p:nvPr>
            <p:ph type="title"/>
          </p:nvPr>
        </p:nvSpPr>
        <p:spPr/>
        <p:txBody>
          <a:bodyPr>
            <a:normAutofit fontScale="90000"/>
          </a:bodyPr>
          <a:lstStyle/>
          <a:p>
            <a:r>
              <a:rPr lang="en-US" dirty="0" smtClean="0"/>
              <a:t>Step #2 – Identify Full-time Employees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800" b="1" dirty="0" smtClean="0"/>
              <a:t>Look Back Measurement Period Approach</a:t>
            </a:r>
          </a:p>
          <a:p>
            <a:r>
              <a:rPr lang="en-US" sz="2400" dirty="0" smtClean="0"/>
              <a:t>3 components to each part: </a:t>
            </a:r>
          </a:p>
          <a:p>
            <a:pPr lvl="1"/>
            <a:r>
              <a:rPr lang="en-US" dirty="0" smtClean="0"/>
              <a:t>Measurement Period</a:t>
            </a:r>
          </a:p>
          <a:p>
            <a:pPr lvl="2"/>
            <a:r>
              <a:rPr lang="en-US" sz="2400" dirty="0" smtClean="0"/>
              <a:t>New Employees-Initial Measurement Period</a:t>
            </a:r>
          </a:p>
          <a:p>
            <a:pPr lvl="2"/>
            <a:r>
              <a:rPr lang="en-US" sz="2400" dirty="0" smtClean="0"/>
              <a:t>Ongoing-Standard Measurement Period</a:t>
            </a:r>
          </a:p>
          <a:p>
            <a:pPr lvl="1"/>
            <a:r>
              <a:rPr lang="en-US" dirty="0" smtClean="0"/>
              <a:t>Administrative Period</a:t>
            </a:r>
          </a:p>
          <a:p>
            <a:pPr lvl="1"/>
            <a:r>
              <a:rPr lang="en-US" dirty="0" smtClean="0"/>
              <a:t>Stability Period</a:t>
            </a:r>
          </a:p>
          <a:p>
            <a:endParaRPr lang="en-US" dirty="0"/>
          </a:p>
        </p:txBody>
      </p:sp>
      <p:sp>
        <p:nvSpPr>
          <p:cNvPr id="3" name="Title 2"/>
          <p:cNvSpPr>
            <a:spLocks noGrp="1"/>
          </p:cNvSpPr>
          <p:nvPr>
            <p:ph type="title"/>
          </p:nvPr>
        </p:nvSpPr>
        <p:spPr/>
        <p:txBody>
          <a:bodyPr>
            <a:normAutofit fontScale="90000"/>
          </a:bodyPr>
          <a:lstStyle/>
          <a:p>
            <a:r>
              <a:rPr lang="en-US" dirty="0" smtClean="0"/>
              <a:t>Step #2 – Identify Full-time Employees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buNone/>
            </a:pPr>
            <a:r>
              <a:rPr lang="en-US" sz="3600" b="1" dirty="0" smtClean="0"/>
              <a:t>Look Back Measurement Period Approach</a:t>
            </a:r>
            <a:endParaRPr lang="en-US" dirty="0" smtClean="0"/>
          </a:p>
          <a:p>
            <a:pPr>
              <a:defRPr/>
            </a:pPr>
            <a:r>
              <a:rPr lang="en-US" sz="2100" dirty="0" smtClean="0"/>
              <a:t>New Employee:</a:t>
            </a:r>
          </a:p>
          <a:p>
            <a:pPr lvl="1">
              <a:defRPr/>
            </a:pPr>
            <a:r>
              <a:rPr lang="en-US" sz="2100" dirty="0" smtClean="0"/>
              <a:t>Employee who has not been employed as a common law employee for one standard measurement period (the measurement period for ongoing employees)</a:t>
            </a:r>
          </a:p>
          <a:p>
            <a:pPr lvl="1">
              <a:buNone/>
              <a:defRPr/>
            </a:pPr>
            <a:endParaRPr lang="en-US" sz="2100" dirty="0" smtClean="0"/>
          </a:p>
          <a:p>
            <a:pPr lvl="1">
              <a:defRPr/>
            </a:pPr>
            <a:r>
              <a:rPr lang="en-US" sz="2100" dirty="0" smtClean="0"/>
              <a:t>Employee who is rehired after 13 weeks or more with no hours of service</a:t>
            </a:r>
          </a:p>
          <a:p>
            <a:pPr lvl="1">
              <a:buNone/>
              <a:defRPr/>
            </a:pPr>
            <a:endParaRPr lang="en-US" sz="2100" dirty="0" smtClean="0"/>
          </a:p>
          <a:p>
            <a:pPr>
              <a:defRPr/>
            </a:pPr>
            <a:r>
              <a:rPr lang="en-US" sz="2100" dirty="0" smtClean="0"/>
              <a:t>Types of New Employees </a:t>
            </a:r>
          </a:p>
          <a:p>
            <a:pPr lvl="1">
              <a:defRPr/>
            </a:pPr>
            <a:r>
              <a:rPr lang="en-US" sz="2100" dirty="0" smtClean="0"/>
              <a:t>Non-Variable </a:t>
            </a:r>
          </a:p>
          <a:p>
            <a:pPr lvl="1">
              <a:defRPr/>
            </a:pPr>
            <a:r>
              <a:rPr lang="en-US" sz="2100" dirty="0" smtClean="0"/>
              <a:t>Other </a:t>
            </a:r>
          </a:p>
          <a:p>
            <a:pPr lvl="2">
              <a:defRPr/>
            </a:pPr>
            <a:r>
              <a:rPr lang="en-US" dirty="0" smtClean="0"/>
              <a:t>New Variable</a:t>
            </a:r>
          </a:p>
          <a:p>
            <a:pPr lvl="2">
              <a:defRPr/>
            </a:pPr>
            <a:r>
              <a:rPr lang="en-US" dirty="0" smtClean="0"/>
              <a:t>Seasonal Employees</a:t>
            </a:r>
          </a:p>
          <a:p>
            <a:pPr lvl="2">
              <a:defRPr/>
            </a:pPr>
            <a:r>
              <a:rPr lang="en-US" dirty="0" smtClean="0"/>
              <a:t>Part-time</a:t>
            </a:r>
          </a:p>
        </p:txBody>
      </p:sp>
      <p:sp>
        <p:nvSpPr>
          <p:cNvPr id="3" name="Title 2"/>
          <p:cNvSpPr>
            <a:spLocks noGrp="1"/>
          </p:cNvSpPr>
          <p:nvPr>
            <p:ph type="title"/>
          </p:nvPr>
        </p:nvSpPr>
        <p:spPr/>
        <p:txBody>
          <a:bodyPr>
            <a:normAutofit fontScale="90000"/>
          </a:bodyPr>
          <a:lstStyle/>
          <a:p>
            <a:r>
              <a:rPr lang="en-US" dirty="0" smtClean="0"/>
              <a:t>Step #2 – Identify Full-time Employees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Overview of 4980H</a:t>
            </a:r>
          </a:p>
          <a:p>
            <a:r>
              <a:rPr lang="en-US" dirty="0" smtClean="0"/>
              <a:t>Step #1 – Determine if you are an ALE</a:t>
            </a:r>
          </a:p>
          <a:p>
            <a:r>
              <a:rPr lang="en-US" dirty="0" smtClean="0"/>
              <a:t>Step #2 – Identify Full-time Employees</a:t>
            </a:r>
          </a:p>
          <a:p>
            <a:r>
              <a:rPr lang="en-US" dirty="0" smtClean="0"/>
              <a:t>Step #3 – Determine if excise tax will be owed</a:t>
            </a:r>
          </a:p>
          <a:p>
            <a:r>
              <a:rPr lang="en-US" dirty="0" smtClean="0"/>
              <a:t>Step #4 – Determine whether to Pay or Play</a:t>
            </a:r>
          </a:p>
          <a:p>
            <a:r>
              <a:rPr lang="en-US" dirty="0" smtClean="0"/>
              <a:t>Wrap up &amp; Questions</a:t>
            </a:r>
          </a:p>
          <a:p>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sz="3600" b="1" dirty="0" smtClean="0"/>
              <a:t>Look Back Measurement Period Approach – New Employees</a:t>
            </a:r>
            <a:endParaRPr lang="en-US" sz="3600" dirty="0" smtClean="0"/>
          </a:p>
          <a:p>
            <a:r>
              <a:rPr lang="en-US" sz="2000" dirty="0" smtClean="0"/>
              <a:t>What is a non-variable employee? </a:t>
            </a:r>
          </a:p>
          <a:p>
            <a:pPr lvl="1"/>
            <a:r>
              <a:rPr lang="en-US" sz="2000" dirty="0" smtClean="0"/>
              <a:t>Facts and circumstances test</a:t>
            </a:r>
          </a:p>
          <a:p>
            <a:pPr lvl="1"/>
            <a:r>
              <a:rPr lang="en-US" sz="2000" dirty="0" smtClean="0"/>
              <a:t>On the start date, you can make a determination that they are reasonably expected to have the requisite hours each month while employed by you.</a:t>
            </a:r>
          </a:p>
          <a:p>
            <a:pPr lvl="2"/>
            <a:r>
              <a:rPr lang="en-US" dirty="0" smtClean="0"/>
              <a:t>Expected length of service generally NOT relevant</a:t>
            </a:r>
          </a:p>
          <a:p>
            <a:pPr lvl="3"/>
            <a:r>
              <a:rPr lang="en-US" sz="2000" dirty="0" smtClean="0"/>
              <a:t>Exception for seasonal employee</a:t>
            </a:r>
          </a:p>
          <a:p>
            <a:r>
              <a:rPr lang="en-US" sz="2000" dirty="0" smtClean="0"/>
              <a:t>Who is a variable employee?</a:t>
            </a:r>
          </a:p>
          <a:p>
            <a:pPr lvl="1"/>
            <a:r>
              <a:rPr lang="en-US" sz="2000" dirty="0" smtClean="0"/>
              <a:t>Facts and circumstances</a:t>
            </a:r>
          </a:p>
          <a:p>
            <a:pPr lvl="1"/>
            <a:r>
              <a:rPr lang="en-US" sz="2000" dirty="0" smtClean="0"/>
              <a:t>On start date, you cannot make a determination that they will be reasonably expected to have the requisite hours of service because their hours will fluctuate or are uncertain </a:t>
            </a:r>
          </a:p>
          <a:p>
            <a:pPr>
              <a:buNone/>
            </a:pPr>
            <a:endParaRPr lang="en-US" sz="2000" dirty="0" smtClean="0"/>
          </a:p>
          <a:p>
            <a:pPr>
              <a:buNone/>
            </a:pPr>
            <a:endParaRPr lang="en-US" dirty="0"/>
          </a:p>
        </p:txBody>
      </p:sp>
      <p:sp>
        <p:nvSpPr>
          <p:cNvPr id="3" name="Title 2"/>
          <p:cNvSpPr>
            <a:spLocks noGrp="1"/>
          </p:cNvSpPr>
          <p:nvPr>
            <p:ph type="title"/>
          </p:nvPr>
        </p:nvSpPr>
        <p:spPr/>
        <p:txBody>
          <a:bodyPr>
            <a:normAutofit fontScale="90000"/>
          </a:bodyPr>
          <a:lstStyle/>
          <a:p>
            <a:r>
              <a:rPr lang="en-US" dirty="0" smtClean="0"/>
              <a:t>Step #2 – Identify Full-time Employees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sz="3200" b="1" dirty="0" smtClean="0"/>
              <a:t>Look Back Measurement Period Approach – New Employees</a:t>
            </a:r>
            <a:endParaRPr lang="en-US" sz="2800" dirty="0" smtClean="0"/>
          </a:p>
          <a:p>
            <a:r>
              <a:rPr lang="en-US" sz="2000" dirty="0" smtClean="0"/>
              <a:t>Who is a seasonal employee?</a:t>
            </a:r>
          </a:p>
          <a:p>
            <a:pPr lvl="1"/>
            <a:r>
              <a:rPr lang="en-US" sz="2000" dirty="0" smtClean="0"/>
              <a:t>Employee hired into a position the typical duration of which is 6 months or less and </a:t>
            </a:r>
          </a:p>
          <a:p>
            <a:pPr lvl="1"/>
            <a:r>
              <a:rPr lang="en-US" sz="2000" dirty="0" smtClean="0"/>
              <a:t>The start date is the same time each year </a:t>
            </a:r>
          </a:p>
          <a:p>
            <a:pPr lvl="1"/>
            <a:r>
              <a:rPr lang="en-US" sz="2000" dirty="0" smtClean="0"/>
              <a:t>GET TO TREAT AS VARIABLE EVEN THOUGH MIGHT NOT BE NON-VARIABLE!!!!! </a:t>
            </a:r>
          </a:p>
          <a:p>
            <a:pPr lvl="2"/>
            <a:r>
              <a:rPr lang="en-US" dirty="0" smtClean="0"/>
              <a:t>Contrast with “Temporary”—position does not necessary start same time each year</a:t>
            </a:r>
          </a:p>
          <a:p>
            <a:r>
              <a:rPr lang="en-US" sz="2000" dirty="0" smtClean="0"/>
              <a:t>Who is a part-time employee? </a:t>
            </a:r>
          </a:p>
          <a:p>
            <a:pPr lvl="1"/>
            <a:r>
              <a:rPr lang="en-US" sz="2000" dirty="0" smtClean="0"/>
              <a:t>On the start date, you can make a determination that they are not expected to have the requisite hours of service</a:t>
            </a:r>
          </a:p>
          <a:p>
            <a:pPr lvl="1"/>
            <a:r>
              <a:rPr lang="en-US" sz="2000" dirty="0" smtClean="0"/>
              <a:t>Why does it matter?  </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Step #2 – Identify Full-time Employees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sz="3000" b="1" dirty="0" smtClean="0"/>
              <a:t>Look Back Measurement Period Approach – New Employees</a:t>
            </a:r>
            <a:endParaRPr lang="en-US" sz="3000" dirty="0" smtClean="0"/>
          </a:p>
          <a:p>
            <a:pPr>
              <a:defRPr/>
            </a:pPr>
            <a:endParaRPr lang="en-US" sz="2400" dirty="0" smtClean="0"/>
          </a:p>
          <a:p>
            <a:pPr>
              <a:defRPr/>
            </a:pPr>
            <a:r>
              <a:rPr lang="en-US" sz="2400" dirty="0" smtClean="0"/>
              <a:t>Initial Measurement Period (“IMP”)</a:t>
            </a:r>
          </a:p>
          <a:p>
            <a:pPr lvl="1">
              <a:defRPr/>
            </a:pPr>
            <a:r>
              <a:rPr lang="en-US" dirty="0" smtClean="0"/>
              <a:t>3-12 month period</a:t>
            </a:r>
          </a:p>
          <a:p>
            <a:pPr lvl="1">
              <a:defRPr/>
            </a:pPr>
            <a:r>
              <a:rPr lang="en-US" dirty="0" smtClean="0"/>
              <a:t>Begins on any date between start date (date first credited with an hour of service) and first day of the first calendar month following employee’s start date</a:t>
            </a:r>
          </a:p>
          <a:p>
            <a:pPr lvl="2">
              <a:defRPr/>
            </a:pPr>
            <a:r>
              <a:rPr lang="en-US" sz="2400" dirty="0" smtClean="0"/>
              <a:t>If start of IMP delayed to first day of month following employment delay counted towards the administrative period</a:t>
            </a:r>
          </a:p>
          <a:p>
            <a:pPr lvl="2">
              <a:defRPr/>
            </a:pPr>
            <a:endParaRPr lang="en-US" sz="2400" dirty="0" smtClean="0"/>
          </a:p>
          <a:p>
            <a:pPr>
              <a:defRPr/>
            </a:pPr>
            <a:r>
              <a:rPr lang="en-US" sz="2400" dirty="0" smtClean="0"/>
              <a:t>Recommendation: 11 or 12 month initial measurement period</a:t>
            </a:r>
          </a:p>
          <a:p>
            <a:pPr>
              <a:buNone/>
            </a:pPr>
            <a:endParaRPr lang="en-US" sz="2800" dirty="0" smtClean="0"/>
          </a:p>
          <a:p>
            <a:pPr>
              <a:buNone/>
            </a:pPr>
            <a:endParaRPr lang="en-US" sz="2800" dirty="0" smtClean="0"/>
          </a:p>
          <a:p>
            <a:pPr>
              <a:buNone/>
            </a:pPr>
            <a:endParaRPr lang="en-US" dirty="0"/>
          </a:p>
        </p:txBody>
      </p:sp>
      <p:sp>
        <p:nvSpPr>
          <p:cNvPr id="3" name="Title 2"/>
          <p:cNvSpPr>
            <a:spLocks noGrp="1"/>
          </p:cNvSpPr>
          <p:nvPr>
            <p:ph type="title"/>
          </p:nvPr>
        </p:nvSpPr>
        <p:spPr/>
        <p:txBody>
          <a:bodyPr>
            <a:normAutofit fontScale="90000"/>
          </a:bodyPr>
          <a:lstStyle/>
          <a:p>
            <a:r>
              <a:rPr lang="en-US" dirty="0" smtClean="0"/>
              <a:t>Step #2 – Identify Full-time Employees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sz="3200" b="1" dirty="0" smtClean="0"/>
              <a:t>Look Back Measurement Period Approach – New Employee</a:t>
            </a:r>
            <a:endParaRPr lang="en-US" sz="2400" dirty="0" smtClean="0"/>
          </a:p>
          <a:p>
            <a:r>
              <a:rPr lang="en-US" sz="2400" dirty="0" smtClean="0"/>
              <a:t>Change in Position to Non-variable during IMP: </a:t>
            </a:r>
          </a:p>
          <a:p>
            <a:pPr lvl="2"/>
            <a:r>
              <a:rPr lang="en-US" sz="2400" dirty="0" smtClean="0"/>
              <a:t>Applies to changes in positions that if originally hired into the new position, the employee would have reasonably been expected to be employed on average 30  hours of service or more per week</a:t>
            </a:r>
          </a:p>
          <a:p>
            <a:pPr lvl="2"/>
            <a:r>
              <a:rPr lang="en-US" sz="2400" dirty="0" smtClean="0"/>
              <a:t>3 month limited non-assessment period rule applies following the month in which the status change occurs, with one twist</a:t>
            </a:r>
          </a:p>
          <a:p>
            <a:pPr lvl="3"/>
            <a:r>
              <a:rPr lang="en-US" sz="2400" dirty="0" smtClean="0"/>
              <a:t>If stability period would begin earlier, and the employee averaged requisite hours over measurement period, then must be offered qualifying coverage by first day of stability period</a:t>
            </a:r>
          </a:p>
          <a:p>
            <a:pPr lvl="2">
              <a:lnSpc>
                <a:spcPct val="90000"/>
              </a:lnSpc>
              <a:buNone/>
            </a:pPr>
            <a:endParaRPr lang="en-US" sz="2200" dirty="0" smtClean="0"/>
          </a:p>
          <a:p>
            <a:pPr>
              <a:lnSpc>
                <a:spcPct val="90000"/>
              </a:lnSpc>
              <a:buNone/>
            </a:pPr>
            <a:endParaRPr lang="en-US" sz="2800" dirty="0" smtClean="0"/>
          </a:p>
          <a:p>
            <a:pPr>
              <a:lnSpc>
                <a:spcPct val="90000"/>
              </a:lnSpc>
            </a:pPr>
            <a:endParaRPr lang="en-US" sz="2800" dirty="0" smtClean="0"/>
          </a:p>
          <a:p>
            <a:endParaRPr lang="en-US" dirty="0"/>
          </a:p>
        </p:txBody>
      </p:sp>
      <p:sp>
        <p:nvSpPr>
          <p:cNvPr id="3" name="Title 2"/>
          <p:cNvSpPr>
            <a:spLocks noGrp="1"/>
          </p:cNvSpPr>
          <p:nvPr>
            <p:ph type="title"/>
          </p:nvPr>
        </p:nvSpPr>
        <p:spPr/>
        <p:txBody>
          <a:bodyPr>
            <a:normAutofit fontScale="90000"/>
          </a:bodyPr>
          <a:lstStyle/>
          <a:p>
            <a:r>
              <a:rPr lang="en-US" dirty="0" smtClean="0"/>
              <a:t>Step #2 – Identify Full-time Employees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800" b="1" dirty="0" smtClean="0"/>
              <a:t>Look Back Measurement Period Approach – New Employee</a:t>
            </a:r>
            <a:endParaRPr lang="en-US" sz="2000" dirty="0" smtClean="0"/>
          </a:p>
          <a:p>
            <a:r>
              <a:rPr lang="en-US" dirty="0" smtClean="0"/>
              <a:t>Administrative period</a:t>
            </a:r>
          </a:p>
          <a:p>
            <a:pPr lvl="1"/>
            <a:r>
              <a:rPr lang="en-US" dirty="0" smtClean="0"/>
              <a:t>No more than 90 CALENDAR days</a:t>
            </a:r>
          </a:p>
          <a:p>
            <a:pPr lvl="1"/>
            <a:r>
              <a:rPr lang="en-US" dirty="0" smtClean="0"/>
              <a:t>Any period preceding the start date of the IMP is counted towards 90 days</a:t>
            </a:r>
          </a:p>
          <a:p>
            <a:pPr lvl="1"/>
            <a:r>
              <a:rPr lang="en-US" dirty="0" smtClean="0"/>
              <a:t>Coverage must be offered no later than end of the 1</a:t>
            </a:r>
            <a:r>
              <a:rPr lang="en-US" baseline="30000" dirty="0" smtClean="0"/>
              <a:t>st</a:t>
            </a:r>
            <a:r>
              <a:rPr lang="en-US" dirty="0" smtClean="0"/>
              <a:t> month beginning </a:t>
            </a:r>
            <a:r>
              <a:rPr lang="en-US" i="1" dirty="0" smtClean="0"/>
              <a:t>on or after </a:t>
            </a:r>
            <a:r>
              <a:rPr lang="en-US" dirty="0" smtClean="0"/>
              <a:t>the anniversary of the employee’s start date</a:t>
            </a:r>
          </a:p>
        </p:txBody>
      </p:sp>
      <p:sp>
        <p:nvSpPr>
          <p:cNvPr id="3" name="Title 2"/>
          <p:cNvSpPr>
            <a:spLocks noGrp="1"/>
          </p:cNvSpPr>
          <p:nvPr>
            <p:ph type="title"/>
          </p:nvPr>
        </p:nvSpPr>
        <p:spPr/>
        <p:txBody>
          <a:bodyPr>
            <a:normAutofit fontScale="90000"/>
          </a:bodyPr>
          <a:lstStyle/>
          <a:p>
            <a:r>
              <a:rPr lang="en-US" dirty="0" smtClean="0"/>
              <a:t>Step #2 – Identify Full-time Employees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Autofit/>
          </a:bodyPr>
          <a:lstStyle/>
          <a:p>
            <a:pPr>
              <a:buNone/>
              <a:defRPr/>
            </a:pPr>
            <a:r>
              <a:rPr lang="en-US" sz="1600" b="1" dirty="0" smtClean="0"/>
              <a:t>Look Back Measurement Period Approach – New Employee</a:t>
            </a:r>
            <a:endParaRPr lang="en-US" sz="1200" dirty="0" smtClean="0"/>
          </a:p>
          <a:p>
            <a:pPr>
              <a:defRPr/>
            </a:pPr>
            <a:r>
              <a:rPr lang="en-US" sz="1400" dirty="0" smtClean="0"/>
              <a:t>Stability Period following IMP</a:t>
            </a:r>
          </a:p>
          <a:p>
            <a:pPr lvl="1">
              <a:defRPr/>
            </a:pPr>
            <a:r>
              <a:rPr lang="en-US" sz="1400" dirty="0" smtClean="0"/>
              <a:t>Employees who average requisite hours of service over IMP qualify as full-time employee during each month of the stability period that they are employed; employees who don’t average requisite hours of service qualify as other than a full-time employee during each month of the stability period</a:t>
            </a:r>
          </a:p>
          <a:p>
            <a:pPr lvl="2">
              <a:defRPr/>
            </a:pPr>
            <a:r>
              <a:rPr lang="en-US" sz="1400" dirty="0" smtClean="0"/>
              <a:t>Hours of service during each month of the stability period NOT relevant</a:t>
            </a:r>
          </a:p>
          <a:p>
            <a:pPr lvl="1">
              <a:defRPr/>
            </a:pPr>
            <a:r>
              <a:rPr lang="en-US" sz="1400" dirty="0" smtClean="0"/>
              <a:t>Employees who average requisite hours of service</a:t>
            </a:r>
            <a:r>
              <a:rPr lang="en-US" sz="1400" i="1" dirty="0" smtClean="0"/>
              <a:t> </a:t>
            </a:r>
            <a:r>
              <a:rPr lang="en-US" sz="1400" dirty="0" smtClean="0"/>
              <a:t>over the IMP </a:t>
            </a:r>
          </a:p>
          <a:p>
            <a:pPr lvl="2">
              <a:defRPr/>
            </a:pPr>
            <a:r>
              <a:rPr lang="en-US" sz="1400" dirty="0" smtClean="0"/>
              <a:t>No shorter in duration than the IMP (but at least 6 months)</a:t>
            </a:r>
          </a:p>
          <a:p>
            <a:pPr lvl="2">
              <a:defRPr/>
            </a:pPr>
            <a:r>
              <a:rPr lang="en-US" sz="1400" b="1" dirty="0" smtClean="0"/>
              <a:t>IMP is a limited non-assessment period</a:t>
            </a:r>
            <a:r>
              <a:rPr lang="en-US" sz="1400" dirty="0" smtClean="0"/>
              <a:t>:</a:t>
            </a:r>
          </a:p>
          <a:p>
            <a:pPr lvl="3">
              <a:defRPr/>
            </a:pPr>
            <a:r>
              <a:rPr lang="en-US" sz="1400" dirty="0" smtClean="0"/>
              <a:t>If offered minimum value coverage by start of stability period, no excise tax with respect to the employee for months actually full-time during IMP</a:t>
            </a:r>
          </a:p>
          <a:p>
            <a:pPr lvl="3">
              <a:defRPr/>
            </a:pPr>
            <a:r>
              <a:rPr lang="en-US" sz="1400" dirty="0" smtClean="0"/>
              <a:t>If only offered MEC that does not provide minimum value, then disregarded for purposes of substantially all test only BUT could trigger a </a:t>
            </a:r>
            <a:r>
              <a:rPr lang="en-US" sz="1400" dirty="0" err="1" smtClean="0"/>
              <a:t>Tackhammer</a:t>
            </a:r>
            <a:r>
              <a:rPr lang="en-US" sz="1400" dirty="0" smtClean="0"/>
              <a:t> Tax</a:t>
            </a:r>
          </a:p>
          <a:p>
            <a:pPr lvl="3">
              <a:defRPr/>
            </a:pPr>
            <a:r>
              <a:rPr lang="en-US" sz="1400" dirty="0" smtClean="0"/>
              <a:t>Reporting on 6056 for employees who qualify as full-time in one or more months during IMP</a:t>
            </a:r>
          </a:p>
          <a:p>
            <a:pPr lvl="1">
              <a:defRPr/>
            </a:pPr>
            <a:r>
              <a:rPr lang="en-US" sz="1400" dirty="0" smtClean="0"/>
              <a:t>Employees determined </a:t>
            </a:r>
            <a:r>
              <a:rPr lang="en-US" sz="1400" i="1" dirty="0" smtClean="0"/>
              <a:t>NOT to be full-time </a:t>
            </a:r>
            <a:r>
              <a:rPr lang="en-US" sz="1400" dirty="0" smtClean="0"/>
              <a:t> during IMP</a:t>
            </a:r>
            <a:endParaRPr lang="en-US" sz="1400" i="1" dirty="0" smtClean="0"/>
          </a:p>
          <a:p>
            <a:pPr lvl="2">
              <a:defRPr/>
            </a:pPr>
            <a:r>
              <a:rPr lang="en-US" sz="1400" dirty="0" smtClean="0"/>
              <a:t>Stability period not more than 1 month longer than the IMP</a:t>
            </a:r>
          </a:p>
          <a:p>
            <a:pPr marL="457200" lvl="1" indent="0">
              <a:buFontTx/>
              <a:buNone/>
              <a:defRPr/>
            </a:pPr>
            <a:endParaRPr lang="en-US" sz="2000" dirty="0"/>
          </a:p>
        </p:txBody>
      </p:sp>
      <p:sp>
        <p:nvSpPr>
          <p:cNvPr id="3" name="Title 2"/>
          <p:cNvSpPr>
            <a:spLocks noGrp="1"/>
          </p:cNvSpPr>
          <p:nvPr>
            <p:ph type="title"/>
          </p:nvPr>
        </p:nvSpPr>
        <p:spPr/>
        <p:txBody>
          <a:bodyPr>
            <a:normAutofit fontScale="90000"/>
          </a:bodyPr>
          <a:lstStyle/>
          <a:p>
            <a:r>
              <a:rPr lang="en-US" dirty="0" smtClean="0"/>
              <a:t>Step #2 – Identify Full-time Employees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US" sz="3300" b="1" dirty="0" smtClean="0"/>
              <a:t>Look Back Measurement Period Approach – Ongoing Employee</a:t>
            </a:r>
            <a:endParaRPr lang="en-US" sz="3300" dirty="0" smtClean="0"/>
          </a:p>
          <a:p>
            <a:pPr>
              <a:defRPr/>
            </a:pPr>
            <a:endParaRPr lang="en-US" sz="2400" dirty="0" smtClean="0"/>
          </a:p>
          <a:p>
            <a:pPr>
              <a:defRPr/>
            </a:pPr>
            <a:r>
              <a:rPr lang="en-US" sz="2400" dirty="0" smtClean="0"/>
              <a:t>Standard Measurement Period (SMP)</a:t>
            </a:r>
          </a:p>
          <a:p>
            <a:pPr lvl="1">
              <a:defRPr/>
            </a:pPr>
            <a:r>
              <a:rPr lang="en-US" dirty="0" smtClean="0"/>
              <a:t>3-12 months</a:t>
            </a:r>
          </a:p>
          <a:p>
            <a:pPr lvl="1">
              <a:defRPr/>
            </a:pPr>
            <a:r>
              <a:rPr lang="en-US" dirty="0" smtClean="0"/>
              <a:t>Payroll period rule applies</a:t>
            </a:r>
          </a:p>
          <a:p>
            <a:pPr lvl="1">
              <a:defRPr/>
            </a:pPr>
            <a:r>
              <a:rPr lang="en-US" dirty="0" smtClean="0"/>
              <a:t>ALL ONGOING EMPLOYEES ARE IN SMP</a:t>
            </a:r>
          </a:p>
          <a:p>
            <a:pPr lvl="2">
              <a:defRPr/>
            </a:pPr>
            <a:r>
              <a:rPr lang="en-US" sz="2400" dirty="0" smtClean="0"/>
              <a:t>Biggest impact on full-time employees who experience the following during a stability period:</a:t>
            </a:r>
          </a:p>
          <a:p>
            <a:pPr lvl="3">
              <a:defRPr/>
            </a:pPr>
            <a:r>
              <a:rPr lang="en-US" sz="2400" dirty="0" smtClean="0"/>
              <a:t>Unpaid leave of absence</a:t>
            </a:r>
          </a:p>
          <a:p>
            <a:pPr lvl="3">
              <a:defRPr/>
            </a:pPr>
            <a:r>
              <a:rPr lang="en-US" sz="2400" dirty="0" smtClean="0"/>
              <a:t>Terminate/rehire to part-time position (unless the period between is 13 weeks or longer)</a:t>
            </a:r>
          </a:p>
          <a:p>
            <a:pPr lvl="2">
              <a:defRPr/>
            </a:pPr>
            <a:r>
              <a:rPr lang="en-US" sz="2400" dirty="0" smtClean="0"/>
              <a:t>Unlike IMP, SMP is NOT a limited non-assessment period</a:t>
            </a:r>
          </a:p>
          <a:p>
            <a:pPr lvl="2">
              <a:buNone/>
              <a:defRPr/>
            </a:pPr>
            <a:endParaRPr lang="en-US" sz="2400" dirty="0" smtClean="0"/>
          </a:p>
          <a:p>
            <a:pPr>
              <a:defRPr/>
            </a:pPr>
            <a:r>
              <a:rPr lang="en-US" sz="2400" dirty="0" smtClean="0"/>
              <a:t>Administrative Period-no more than 90 calendar days</a:t>
            </a:r>
            <a:endParaRPr lang="en-US" dirty="0" smtClean="0"/>
          </a:p>
          <a:p>
            <a:pPr>
              <a:buNone/>
            </a:pPr>
            <a:endParaRPr lang="en-US" dirty="0"/>
          </a:p>
        </p:txBody>
      </p:sp>
      <p:sp>
        <p:nvSpPr>
          <p:cNvPr id="3" name="Title 2"/>
          <p:cNvSpPr>
            <a:spLocks noGrp="1"/>
          </p:cNvSpPr>
          <p:nvPr>
            <p:ph type="title"/>
          </p:nvPr>
        </p:nvSpPr>
        <p:spPr/>
        <p:txBody>
          <a:bodyPr>
            <a:normAutofit fontScale="90000"/>
          </a:bodyPr>
          <a:lstStyle/>
          <a:p>
            <a:r>
              <a:rPr lang="en-US" dirty="0" smtClean="0"/>
              <a:t>Step #2 – Identify Full-time Employees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Step #2 – Identify Full-time Employees</a:t>
            </a:r>
            <a:endParaRPr lang="en-US" dirty="0"/>
          </a:p>
        </p:txBody>
      </p:sp>
      <p:sp>
        <p:nvSpPr>
          <p:cNvPr id="4" name="Content Placeholder 1"/>
          <p:cNvSpPr>
            <a:spLocks noGrp="1"/>
          </p:cNvSpPr>
          <p:nvPr>
            <p:ph idx="1"/>
          </p:nvPr>
        </p:nvSpPr>
        <p:spPr/>
        <p:txBody>
          <a:bodyPr>
            <a:normAutofit lnSpcReduction="10000"/>
          </a:bodyPr>
          <a:lstStyle/>
          <a:p>
            <a:pPr>
              <a:buNone/>
            </a:pPr>
            <a:r>
              <a:rPr lang="en-US" sz="3000" b="1" dirty="0" smtClean="0"/>
              <a:t>Look Back Measurement Period Approach – Ongoing Employee</a:t>
            </a:r>
          </a:p>
          <a:p>
            <a:r>
              <a:rPr lang="en-US" sz="2000" dirty="0" smtClean="0"/>
              <a:t>Stability Period following SMP</a:t>
            </a:r>
          </a:p>
          <a:p>
            <a:pPr lvl="1"/>
            <a:r>
              <a:rPr lang="en-US" sz="2000" dirty="0" smtClean="0"/>
              <a:t>If employee averages requisite hours of service over SMP</a:t>
            </a:r>
          </a:p>
          <a:p>
            <a:pPr lvl="2"/>
            <a:r>
              <a:rPr lang="en-US" dirty="0" smtClean="0"/>
              <a:t>Stability must be at least 6 months but no shorter in duration than the SMP </a:t>
            </a:r>
          </a:p>
          <a:p>
            <a:pPr lvl="1"/>
            <a:r>
              <a:rPr lang="en-US" sz="2000" dirty="0" smtClean="0"/>
              <a:t>If employee determined NOT to be full-time</a:t>
            </a:r>
          </a:p>
          <a:p>
            <a:pPr lvl="2"/>
            <a:r>
              <a:rPr lang="en-US" dirty="0" smtClean="0"/>
              <a:t>Stability period same duration as SMP</a:t>
            </a:r>
          </a:p>
          <a:p>
            <a:pPr lvl="1"/>
            <a:r>
              <a:rPr lang="en-US" sz="2000" dirty="0" smtClean="0"/>
              <a:t>Recommend 12 months SMP</a:t>
            </a:r>
          </a:p>
          <a:p>
            <a:pPr lvl="1"/>
            <a:r>
              <a:rPr lang="en-US" sz="2000" dirty="0" smtClean="0"/>
              <a:t>Transition Rule for 2015/2016 (as applicable):</a:t>
            </a:r>
          </a:p>
          <a:p>
            <a:pPr lvl="3"/>
            <a:r>
              <a:rPr lang="en-US" sz="2000" dirty="0" smtClean="0"/>
              <a:t>May use a standard measurement period of 6 months or more and a stability period of 12 months for both full-time and non-full-time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sz="2200" b="1" dirty="0" smtClean="0"/>
              <a:t>Breaks in Service</a:t>
            </a:r>
          </a:p>
          <a:p>
            <a:r>
              <a:rPr lang="en-US" sz="1600" dirty="0" smtClean="0"/>
              <a:t>Generally, If an employee has a period with no hours of service (other than a special unpaid leave) that is at least 13 full weeks (week = 7 consecutive calendar days), he has a break in service.  If he/she resumes service after the break in service, he/she is treated as a “new employee”</a:t>
            </a:r>
          </a:p>
          <a:p>
            <a:endParaRPr lang="en-US" sz="1600" dirty="0" smtClean="0"/>
          </a:p>
          <a:p>
            <a:r>
              <a:rPr lang="en-US" sz="1600" dirty="0" smtClean="0"/>
              <a:t>If the employee has a period with no hours of service that is less than 13 weeks and then resumes service, he/she is treated as a “continuous employee”</a:t>
            </a:r>
          </a:p>
          <a:p>
            <a:endParaRPr lang="en-US" sz="1600" dirty="0" smtClean="0"/>
          </a:p>
          <a:p>
            <a:r>
              <a:rPr lang="en-US" sz="1600" dirty="0" smtClean="0"/>
              <a:t>Impact of Break in Service Rules:</a:t>
            </a:r>
          </a:p>
          <a:p>
            <a:pPr lvl="1"/>
            <a:r>
              <a:rPr lang="en-US" sz="1600" dirty="0" smtClean="0"/>
              <a:t>Look Back Measurement Period:</a:t>
            </a:r>
          </a:p>
          <a:p>
            <a:pPr lvl="2"/>
            <a:r>
              <a:rPr lang="en-US" sz="1600" dirty="0" smtClean="0"/>
              <a:t>If continuous, employee resumes measurement period</a:t>
            </a:r>
          </a:p>
          <a:p>
            <a:pPr lvl="2"/>
            <a:r>
              <a:rPr lang="en-US" sz="1600" dirty="0" smtClean="0"/>
              <a:t>If resumes during a stability period and was full-time, then must be offered coverage by first day of month following start date IF employee was previously offered and accepted coverage.  If coverage was offered and declined, no need to offer again during that stability period.</a:t>
            </a:r>
          </a:p>
          <a:p>
            <a:pPr lvl="1"/>
            <a:r>
              <a:rPr lang="en-US" sz="1600" dirty="0" smtClean="0"/>
              <a:t>Monthly Measurement Period</a:t>
            </a:r>
          </a:p>
          <a:p>
            <a:pPr lvl="2"/>
            <a:r>
              <a:rPr lang="en-US" sz="1600" dirty="0" smtClean="0"/>
              <a:t>If continuous, then no available limited non-assessment period upon resumption of services if already used</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Step #2 – Identify Full-time Employees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600"/>
              </a:spcAft>
              <a:buNone/>
              <a:defRPr/>
            </a:pPr>
            <a:r>
              <a:rPr lang="en-US" sz="2400" b="1" dirty="0" smtClean="0"/>
              <a:t>Special Leaves of Absence/Employment Break</a:t>
            </a:r>
          </a:p>
          <a:p>
            <a:pPr>
              <a:spcAft>
                <a:spcPts val="600"/>
              </a:spcAft>
              <a:defRPr/>
            </a:pPr>
            <a:r>
              <a:rPr lang="en-US" sz="2000" dirty="0" smtClean="0"/>
              <a:t>Special unpaid leaves of absence include leaves subject to FMLA, USERRA and jury duty leaves</a:t>
            </a:r>
          </a:p>
          <a:p>
            <a:pPr>
              <a:spcAft>
                <a:spcPts val="600"/>
              </a:spcAft>
              <a:defRPr/>
            </a:pPr>
            <a:r>
              <a:rPr lang="en-US" sz="2000" dirty="0" smtClean="0"/>
              <a:t>When calculating average hours worked for a measurement period that includes a special leave of absence/employment break, employers have 2 options:</a:t>
            </a:r>
          </a:p>
          <a:p>
            <a:pPr lvl="1">
              <a:spcAft>
                <a:spcPts val="1200"/>
              </a:spcAft>
              <a:defRPr/>
            </a:pPr>
            <a:r>
              <a:rPr lang="en-US" sz="1800" u="sng" dirty="0" smtClean="0"/>
              <a:t>Option 1</a:t>
            </a:r>
            <a:r>
              <a:rPr lang="en-US" sz="1800" dirty="0" smtClean="0"/>
              <a:t>:  disregard the weeks of unpaid special leave and average the remaining weeks, or </a:t>
            </a:r>
          </a:p>
          <a:p>
            <a:pPr lvl="1">
              <a:defRPr/>
            </a:pPr>
            <a:r>
              <a:rPr lang="en-US" sz="1800" u="sng" dirty="0" smtClean="0"/>
              <a:t>Option 2</a:t>
            </a:r>
            <a:r>
              <a:rPr lang="en-US" sz="1800" dirty="0" smtClean="0"/>
              <a:t>:  credit employees with hours of service for special unpaid leave at the rate equal to the average weekly rate at which the employee was credited with hours of service during the weeks in the measurement period that are not special unpaid leave</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Step #2 – Identify Full-time Employees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altLang="en-US" sz="1800" dirty="0"/>
              <a:t>Effective January 1, 2015 (January 1, 2016 for small applicable large employers with between 50 and 99 FTEs</a:t>
            </a:r>
            <a:r>
              <a:rPr lang="en-US" altLang="en-US" sz="1800" dirty="0" smtClean="0"/>
              <a:t>) for Applicable Large Employers (ALE)</a:t>
            </a:r>
            <a:endParaRPr lang="en-US" altLang="en-US" sz="1800" dirty="0"/>
          </a:p>
          <a:p>
            <a:r>
              <a:rPr lang="en-US" altLang="en-US" sz="1800" dirty="0"/>
              <a:t>Penalties are assessed for each MONTH that the following occur:</a:t>
            </a:r>
          </a:p>
          <a:p>
            <a:pPr lvl="1"/>
            <a:r>
              <a:rPr lang="en-US" altLang="en-US" sz="1800" dirty="0"/>
              <a:t>Minimum essential coverage that is affordable and provides minimum value  is not offered to 100% of the employer’s full-time employees (and their children); AND</a:t>
            </a:r>
          </a:p>
          <a:p>
            <a:pPr lvl="1"/>
            <a:r>
              <a:rPr lang="en-US" altLang="en-US" sz="1800" dirty="0"/>
              <a:t>A full-time employee receives a premium subsidy in the Exchange or</a:t>
            </a:r>
          </a:p>
          <a:p>
            <a:pPr lvl="1"/>
            <a:r>
              <a:rPr lang="en-US" altLang="en-US" sz="1800" dirty="0"/>
              <a:t>Each Full-Time Employee who would be subsidy eligible enrolls in the coverage</a:t>
            </a:r>
          </a:p>
          <a:p>
            <a:r>
              <a:rPr lang="en-US" altLang="en-US" sz="1800" dirty="0"/>
              <a:t>The penalty you pay depends on whether you satisfy the substantially-all test or not:</a:t>
            </a:r>
          </a:p>
          <a:p>
            <a:pPr lvl="1"/>
            <a:r>
              <a:rPr lang="en-US" altLang="en-US" sz="1800" u="sng" dirty="0" smtClean="0"/>
              <a:t>4980H(a)</a:t>
            </a:r>
            <a:r>
              <a:rPr lang="en-US" altLang="en-US" sz="1800" dirty="0" smtClean="0"/>
              <a:t>: </a:t>
            </a:r>
            <a:r>
              <a:rPr lang="en-US" altLang="en-US" sz="1800" dirty="0"/>
              <a:t>Failure to offer MEC to at least 95% of your full-time employees</a:t>
            </a:r>
          </a:p>
          <a:p>
            <a:pPr lvl="2"/>
            <a:r>
              <a:rPr lang="en-US" altLang="en-US" sz="1800" dirty="0"/>
              <a:t>1/12 of 2000 x Total number of full-time employees (reduced by allocable share of 30)</a:t>
            </a:r>
          </a:p>
          <a:p>
            <a:pPr lvl="1"/>
            <a:r>
              <a:rPr lang="en-US" altLang="en-US" sz="1800" u="sng" dirty="0" smtClean="0"/>
              <a:t>4980H(b)</a:t>
            </a:r>
            <a:r>
              <a:rPr lang="en-US" altLang="en-US" sz="1800" dirty="0" smtClean="0"/>
              <a:t>: </a:t>
            </a:r>
            <a:r>
              <a:rPr lang="en-US" altLang="en-US" sz="1800" dirty="0"/>
              <a:t>MEC was offered to 95% or more of full-time employees but MEC that is affordable and provides minimum value wasn’t offered to all full-time employees (and their children)</a:t>
            </a:r>
          </a:p>
          <a:p>
            <a:pPr lvl="2"/>
            <a:r>
              <a:rPr lang="en-US" altLang="en-US" sz="1800" dirty="0"/>
              <a:t>1/12 of 3000 x Total number of full-time employees who received a subsidy in the Exchange</a:t>
            </a:r>
          </a:p>
          <a:p>
            <a:pPr>
              <a:buNone/>
            </a:pPr>
            <a:endParaRPr lang="en-US" sz="2800" dirty="0" smtClean="0"/>
          </a:p>
        </p:txBody>
      </p:sp>
      <p:sp>
        <p:nvSpPr>
          <p:cNvPr id="3" name="Title 2"/>
          <p:cNvSpPr>
            <a:spLocks noGrp="1"/>
          </p:cNvSpPr>
          <p:nvPr>
            <p:ph type="title"/>
          </p:nvPr>
        </p:nvSpPr>
        <p:spPr/>
        <p:txBody>
          <a:bodyPr/>
          <a:lstStyle/>
          <a:p>
            <a:r>
              <a:rPr lang="en-US" dirty="0" smtClean="0"/>
              <a:t>Overview of 4980H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No excise taxes for any month that:</a:t>
            </a:r>
          </a:p>
          <a:p>
            <a:pPr lvl="1"/>
            <a:r>
              <a:rPr lang="en-US" dirty="0" smtClean="0"/>
              <a:t>An ALE Member offers to 100% of its employees who qualify as a full-time employee to whom qualifying coverage must be offered coverage that is affordable and provides minimum value</a:t>
            </a:r>
          </a:p>
          <a:p>
            <a:pPr lvl="1"/>
            <a:r>
              <a:rPr lang="en-US" dirty="0" smtClean="0"/>
              <a:t>No full-time employees received a Premium Subsidy in the exchange for that month</a:t>
            </a:r>
          </a:p>
          <a:p>
            <a:pPr lvl="2"/>
            <a:r>
              <a:rPr lang="en-US" sz="2400" dirty="0" smtClean="0"/>
              <a:t>Coverage under THP was not affordable but they were enrolled anyway</a:t>
            </a:r>
          </a:p>
          <a:p>
            <a:pPr lvl="2"/>
            <a:r>
              <a:rPr lang="en-US" sz="2400" dirty="0" smtClean="0"/>
              <a:t>Did not qualify based on household income</a:t>
            </a:r>
          </a:p>
          <a:p>
            <a:pPr lvl="2"/>
            <a:r>
              <a:rPr lang="en-US" sz="2400" dirty="0" smtClean="0"/>
              <a:t>Did not enroll in the Exchange</a:t>
            </a:r>
          </a:p>
          <a:p>
            <a:endParaRPr lang="en-US" dirty="0"/>
          </a:p>
        </p:txBody>
      </p:sp>
      <p:sp>
        <p:nvSpPr>
          <p:cNvPr id="3" name="Title 2"/>
          <p:cNvSpPr>
            <a:spLocks noGrp="1"/>
          </p:cNvSpPr>
          <p:nvPr>
            <p:ph type="title"/>
          </p:nvPr>
        </p:nvSpPr>
        <p:spPr/>
        <p:txBody>
          <a:bodyPr>
            <a:normAutofit fontScale="90000"/>
          </a:bodyPr>
          <a:lstStyle/>
          <a:p>
            <a:r>
              <a:rPr lang="en-US" dirty="0" smtClean="0"/>
              <a:t>Step #3 – Determine if excise tax will be owed</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4980H(a) - No Offer Penalty: If employer does not offer minimum essential coverage:</a:t>
            </a:r>
          </a:p>
          <a:p>
            <a:pPr lvl="1"/>
            <a:r>
              <a:rPr lang="en-US" dirty="0" smtClean="0"/>
              <a:t>$2,000 (annual, but calculated on monthly basis) tax per full-time employee, if at least one full-time employee obtains federally-subsidized Exchange coverage</a:t>
            </a:r>
          </a:p>
          <a:p>
            <a:pPr lvl="1"/>
            <a:r>
              <a:rPr lang="en-US" dirty="0" smtClean="0"/>
              <a:t>Calculated after first 30 employees; 5% or 5 people whichever is greater (special rule for 2015) </a:t>
            </a:r>
          </a:p>
          <a:p>
            <a:r>
              <a:rPr lang="en-US" dirty="0" smtClean="0"/>
              <a:t>4980H(b) - Unaffordable Coverage Penalty: If employer does offer minimum essential coverage but coverage is not affordable or does not offer minimum value:</a:t>
            </a:r>
          </a:p>
          <a:p>
            <a:pPr lvl="1"/>
            <a:r>
              <a:rPr lang="en-US" dirty="0" smtClean="0"/>
              <a:t>Tax is lesser of $3,000 per subsidized full-time employee, or $2,000 per all full-time employees (annual, but calculated on monthly basis)</a:t>
            </a:r>
          </a:p>
          <a:p>
            <a:endParaRPr lang="en-US" dirty="0"/>
          </a:p>
        </p:txBody>
      </p:sp>
      <p:sp>
        <p:nvSpPr>
          <p:cNvPr id="3" name="Title 2"/>
          <p:cNvSpPr>
            <a:spLocks noGrp="1"/>
          </p:cNvSpPr>
          <p:nvPr>
            <p:ph type="title"/>
          </p:nvPr>
        </p:nvSpPr>
        <p:spPr/>
        <p:txBody>
          <a:bodyPr>
            <a:normAutofit fontScale="90000"/>
          </a:bodyPr>
          <a:lstStyle/>
          <a:p>
            <a:r>
              <a:rPr lang="en-US" dirty="0" smtClean="0"/>
              <a:t>Step #3 – Determine if excise tax will be owed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dirty="0" smtClean="0"/>
              <a:t>No 4980H(a) Penalty if </a:t>
            </a:r>
            <a:r>
              <a:rPr lang="en-US" sz="1800" i="1" dirty="0" smtClean="0"/>
              <a:t>MEC</a:t>
            </a:r>
            <a:r>
              <a:rPr lang="en-US" sz="1800" dirty="0" smtClean="0"/>
              <a:t> coverage is </a:t>
            </a:r>
            <a:r>
              <a:rPr lang="en-US" sz="1800" u="sng" dirty="0" smtClean="0"/>
              <a:t>offered</a:t>
            </a:r>
            <a:r>
              <a:rPr lang="en-US" sz="1800" dirty="0" smtClean="0"/>
              <a:t> to </a:t>
            </a:r>
            <a:r>
              <a:rPr lang="en-US" sz="1800" u="sng" dirty="0" smtClean="0"/>
              <a:t>substantially all </a:t>
            </a:r>
            <a:r>
              <a:rPr lang="en-US" sz="1800" dirty="0" smtClean="0"/>
              <a:t>of the ALE member’s full-time employees</a:t>
            </a:r>
          </a:p>
          <a:p>
            <a:r>
              <a:rPr lang="en-US" sz="1800" dirty="0" smtClean="0"/>
              <a:t>Offer</a:t>
            </a:r>
          </a:p>
          <a:p>
            <a:pPr lvl="1"/>
            <a:r>
              <a:rPr lang="en-US" sz="1800" dirty="0" smtClean="0"/>
              <a:t>Must extend to children (natural and adopted/placed for adoption) under age 26 BUT NOT SPOUSES</a:t>
            </a:r>
          </a:p>
          <a:p>
            <a:pPr lvl="1"/>
            <a:r>
              <a:rPr lang="en-US" sz="1800" dirty="0" smtClean="0"/>
              <a:t>Effective opportunity to enroll (or decline to enroll) no less than 1 time per plan year</a:t>
            </a:r>
          </a:p>
          <a:p>
            <a:pPr lvl="2"/>
            <a:r>
              <a:rPr lang="en-US" sz="1800" dirty="0" smtClean="0"/>
              <a:t>125 election rules not impacted</a:t>
            </a:r>
          </a:p>
          <a:p>
            <a:pPr lvl="2"/>
            <a:r>
              <a:rPr lang="en-US" sz="1800" dirty="0" smtClean="0"/>
              <a:t>Special enrollment rules not impacted</a:t>
            </a:r>
          </a:p>
          <a:p>
            <a:pPr lvl="1"/>
            <a:r>
              <a:rPr lang="en-US" sz="1800" dirty="0" smtClean="0"/>
              <a:t>Partial Calendar Month Rule: Generally must offer coverage for whole month</a:t>
            </a:r>
          </a:p>
          <a:p>
            <a:pPr lvl="2"/>
            <a:r>
              <a:rPr lang="en-US" sz="1800" dirty="0" smtClean="0"/>
              <a:t>Special rule for mid-month terminations</a:t>
            </a:r>
          </a:p>
        </p:txBody>
      </p:sp>
      <p:sp>
        <p:nvSpPr>
          <p:cNvPr id="3" name="Title 2"/>
          <p:cNvSpPr>
            <a:spLocks noGrp="1"/>
          </p:cNvSpPr>
          <p:nvPr>
            <p:ph type="title"/>
          </p:nvPr>
        </p:nvSpPr>
        <p:spPr/>
        <p:txBody>
          <a:bodyPr>
            <a:normAutofit fontScale="90000"/>
          </a:bodyPr>
          <a:lstStyle/>
          <a:p>
            <a:r>
              <a:rPr lang="en-US" dirty="0" smtClean="0"/>
              <a:t>Step #3 – Determine if excise tax will be owed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400" dirty="0" smtClean="0"/>
              <a:t>No 4980H(b) Penalty if </a:t>
            </a:r>
            <a:r>
              <a:rPr lang="en-US" sz="2400" i="1" dirty="0" smtClean="0"/>
              <a:t>MEC</a:t>
            </a:r>
            <a:r>
              <a:rPr lang="en-US" sz="2400" dirty="0" smtClean="0"/>
              <a:t> coverage is </a:t>
            </a:r>
            <a:r>
              <a:rPr lang="en-US" sz="2400" u="sng" dirty="0" smtClean="0"/>
              <a:t>offered</a:t>
            </a:r>
            <a:r>
              <a:rPr lang="en-US" sz="2400" dirty="0" smtClean="0"/>
              <a:t> to </a:t>
            </a:r>
            <a:r>
              <a:rPr lang="en-US" sz="2400" u="sng" dirty="0" smtClean="0"/>
              <a:t>substantially all </a:t>
            </a:r>
            <a:r>
              <a:rPr lang="en-US" sz="2400" dirty="0" smtClean="0"/>
              <a:t>of the ALE member’s full-time employees that: </a:t>
            </a:r>
          </a:p>
          <a:p>
            <a:endParaRPr lang="en-US" sz="2400" dirty="0" smtClean="0"/>
          </a:p>
          <a:p>
            <a:r>
              <a:rPr lang="en-US" sz="2400" dirty="0" smtClean="0"/>
              <a:t>Meets Minimum Value</a:t>
            </a:r>
          </a:p>
          <a:p>
            <a:pPr>
              <a:buNone/>
            </a:pPr>
            <a:endParaRPr lang="en-US" sz="2400" dirty="0" smtClean="0"/>
          </a:p>
          <a:p>
            <a:pPr>
              <a:buNone/>
            </a:pPr>
            <a:r>
              <a:rPr lang="en-US" sz="2400" b="1" u="sng" dirty="0" smtClean="0"/>
              <a:t>And</a:t>
            </a:r>
          </a:p>
          <a:p>
            <a:pPr>
              <a:buNone/>
            </a:pPr>
            <a:endParaRPr lang="en-US" sz="2400" dirty="0" smtClean="0"/>
          </a:p>
          <a:p>
            <a:r>
              <a:rPr lang="en-US" sz="2400" dirty="0" smtClean="0"/>
              <a:t>Is Affordable </a:t>
            </a:r>
          </a:p>
        </p:txBody>
      </p:sp>
      <p:sp>
        <p:nvSpPr>
          <p:cNvPr id="3" name="Title 2"/>
          <p:cNvSpPr>
            <a:spLocks noGrp="1"/>
          </p:cNvSpPr>
          <p:nvPr>
            <p:ph type="title"/>
          </p:nvPr>
        </p:nvSpPr>
        <p:spPr/>
        <p:txBody>
          <a:bodyPr>
            <a:normAutofit fontScale="90000"/>
          </a:bodyPr>
          <a:lstStyle/>
          <a:p>
            <a:r>
              <a:rPr lang="en-US" dirty="0" smtClean="0"/>
              <a:t>Step #3 – Determine if excise tax will be owed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000" dirty="0" smtClean="0"/>
              <a:t>Minimum value (MV) is satisfied if: </a:t>
            </a:r>
          </a:p>
          <a:p>
            <a:pPr lvl="1"/>
            <a:r>
              <a:rPr lang="en-US" sz="2000" dirty="0" smtClean="0"/>
              <a:t>The plan must pay 60% of the “allowed costs”</a:t>
            </a:r>
          </a:p>
          <a:p>
            <a:pPr lvl="1"/>
            <a:r>
              <a:rPr lang="en-US" sz="2000" dirty="0" smtClean="0"/>
              <a:t>What are “allowed costs”?</a:t>
            </a:r>
          </a:p>
          <a:p>
            <a:pPr lvl="2"/>
            <a:r>
              <a:rPr lang="en-US" dirty="0" smtClean="0"/>
              <a:t>Based on EHB</a:t>
            </a:r>
          </a:p>
          <a:p>
            <a:r>
              <a:rPr lang="en-US" sz="2000" dirty="0" smtClean="0"/>
              <a:t>3 ways to determine if plan provides minimum value—</a:t>
            </a:r>
          </a:p>
          <a:p>
            <a:pPr lvl="1"/>
            <a:r>
              <a:rPr lang="en-US" sz="2000" dirty="0" smtClean="0"/>
              <a:t>Minimum value calculator </a:t>
            </a:r>
          </a:p>
          <a:p>
            <a:pPr lvl="1"/>
            <a:r>
              <a:rPr lang="en-US" sz="2000" dirty="0" smtClean="0"/>
              <a:t>Array of design-based safe harbors provided by the IRS, or</a:t>
            </a:r>
          </a:p>
          <a:p>
            <a:pPr lvl="1"/>
            <a:r>
              <a:rPr lang="en-US" sz="2000" dirty="0" smtClean="0"/>
              <a:t>Appropriate certification by an actuary that the plan provides minimum value</a:t>
            </a:r>
          </a:p>
          <a:p>
            <a:r>
              <a:rPr lang="en-US" sz="2000" dirty="0" smtClean="0"/>
              <a:t>HRA (if limited to expenses covered by plan) and HSA contributions may be taken into account in determining MV</a:t>
            </a:r>
          </a:p>
          <a:p>
            <a:r>
              <a:rPr lang="en-US" dirty="0" smtClean="0">
                <a:hlinkClick r:id="rId2"/>
              </a:rPr>
              <a:t>http://www.cms.gov/cciio/resources/regulations-and-guidance/index.html</a:t>
            </a:r>
            <a:endParaRPr lang="en-US" dirty="0" smtClean="0"/>
          </a:p>
          <a:p>
            <a:pPr>
              <a:buNone/>
            </a:pPr>
            <a:endParaRPr lang="en-US" dirty="0" smtClean="0"/>
          </a:p>
          <a:p>
            <a:pPr>
              <a:buNone/>
            </a:pPr>
            <a:endParaRPr lang="en-US" dirty="0"/>
          </a:p>
        </p:txBody>
      </p:sp>
      <p:sp>
        <p:nvSpPr>
          <p:cNvPr id="3" name="Title 2"/>
          <p:cNvSpPr>
            <a:spLocks noGrp="1"/>
          </p:cNvSpPr>
          <p:nvPr>
            <p:ph type="title"/>
          </p:nvPr>
        </p:nvSpPr>
        <p:spPr/>
        <p:txBody>
          <a:bodyPr>
            <a:normAutofit fontScale="90000"/>
          </a:bodyPr>
          <a:lstStyle/>
          <a:p>
            <a:r>
              <a:rPr lang="en-US" dirty="0" smtClean="0"/>
              <a:t>Step #3 – Determine if excise tax will be owed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sz="2200" b="1" dirty="0" smtClean="0"/>
              <a:t>Assessment of Penalties – 4980H(b)</a:t>
            </a:r>
          </a:p>
          <a:p>
            <a:r>
              <a:rPr lang="en-US" sz="1600" dirty="0" smtClean="0"/>
              <a:t>Affordability Rules</a:t>
            </a:r>
          </a:p>
          <a:p>
            <a:pPr lvl="1"/>
            <a:r>
              <a:rPr lang="en-US" sz="1600" dirty="0" smtClean="0"/>
              <a:t>Based on self-only premium for lowest cost option that provides minimum value</a:t>
            </a:r>
          </a:p>
          <a:p>
            <a:pPr lvl="1"/>
            <a:r>
              <a:rPr lang="en-US" sz="1600" dirty="0" smtClean="0"/>
              <a:t>Safe harbor for determining affordability</a:t>
            </a:r>
          </a:p>
          <a:p>
            <a:pPr lvl="2"/>
            <a:r>
              <a:rPr lang="en-US" sz="1600" dirty="0" smtClean="0"/>
              <a:t>W-2 wages</a:t>
            </a:r>
          </a:p>
          <a:p>
            <a:pPr lvl="3"/>
            <a:r>
              <a:rPr lang="en-US" sz="1600" dirty="0" smtClean="0"/>
              <a:t>Wages does NOT include pre-tax salary reductions</a:t>
            </a:r>
          </a:p>
          <a:p>
            <a:pPr lvl="3"/>
            <a:r>
              <a:rPr lang="en-US" sz="1600" dirty="0" smtClean="0"/>
              <a:t>Adjustments for partial year offer of coverage</a:t>
            </a:r>
          </a:p>
          <a:p>
            <a:pPr lvl="3"/>
            <a:r>
              <a:rPr lang="en-US" sz="1600" dirty="0" smtClean="0"/>
              <a:t>Premium must remain a constant amount or percentage of W-2</a:t>
            </a:r>
          </a:p>
          <a:p>
            <a:pPr lvl="2"/>
            <a:r>
              <a:rPr lang="en-US" sz="1600" dirty="0" smtClean="0"/>
              <a:t>Rate of Pay Safe Harbor (hourly and monthly rate determined generally prior to start of coverage period)</a:t>
            </a:r>
          </a:p>
          <a:p>
            <a:pPr lvl="3"/>
            <a:r>
              <a:rPr lang="en-US" sz="1600" dirty="0" smtClean="0"/>
              <a:t>Hourly rate of pay X 130 (for hourly employees)</a:t>
            </a:r>
          </a:p>
          <a:p>
            <a:pPr lvl="3"/>
            <a:r>
              <a:rPr lang="en-US" sz="1600" dirty="0" smtClean="0"/>
              <a:t>Monthly rate of pay (for salaried employees)</a:t>
            </a:r>
          </a:p>
          <a:p>
            <a:pPr lvl="3"/>
            <a:r>
              <a:rPr lang="en-US" sz="1600" dirty="0" smtClean="0"/>
              <a:t>This appears to be based on GROSS pay</a:t>
            </a:r>
          </a:p>
          <a:p>
            <a:pPr lvl="3"/>
            <a:r>
              <a:rPr lang="en-US" sz="1600" dirty="0" smtClean="0"/>
              <a:t>Can apply if hourly rate or salary changes during coverage</a:t>
            </a:r>
          </a:p>
          <a:p>
            <a:pPr lvl="2"/>
            <a:r>
              <a:rPr lang="en-US" sz="1600" dirty="0" smtClean="0"/>
              <a:t>Federal Poverty Safe Harbor</a:t>
            </a:r>
          </a:p>
          <a:p>
            <a:pPr lvl="3"/>
            <a:r>
              <a:rPr lang="en-US" sz="1600" dirty="0" smtClean="0"/>
              <a:t>Federal poverty limit for single individual (based on most recent published report at start of plan year or anytime in last 6 months)/ 12</a:t>
            </a:r>
          </a:p>
          <a:p>
            <a:pPr lvl="1">
              <a:spcBef>
                <a:spcPts val="0"/>
              </a:spcBef>
              <a:spcAft>
                <a:spcPts val="0"/>
              </a:spcAft>
              <a:buNone/>
            </a:pPr>
            <a:endParaRPr lang="en-US" dirty="0" smtClean="0"/>
          </a:p>
          <a:p>
            <a:pPr lvl="1">
              <a:spcBef>
                <a:spcPts val="0"/>
              </a:spcBef>
              <a:spcAft>
                <a:spcPts val="0"/>
              </a:spcAft>
              <a:buNone/>
            </a:pPr>
            <a:endParaRPr lang="en-US" dirty="0"/>
          </a:p>
        </p:txBody>
      </p:sp>
      <p:sp>
        <p:nvSpPr>
          <p:cNvPr id="3" name="Title 2"/>
          <p:cNvSpPr>
            <a:spLocks noGrp="1"/>
          </p:cNvSpPr>
          <p:nvPr>
            <p:ph type="title"/>
          </p:nvPr>
        </p:nvSpPr>
        <p:spPr/>
        <p:txBody>
          <a:bodyPr>
            <a:normAutofit fontScale="90000"/>
          </a:bodyPr>
          <a:lstStyle/>
          <a:p>
            <a:r>
              <a:rPr lang="en-US" dirty="0" smtClean="0"/>
              <a:t>Step #3 – Determine if excise tax will be owed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US" dirty="0" smtClean="0"/>
              <a:t>Affordability</a:t>
            </a:r>
          </a:p>
          <a:p>
            <a:pPr>
              <a:buNone/>
            </a:pPr>
            <a:r>
              <a:rPr lang="en-US" dirty="0" smtClean="0"/>
              <a:t>		Doing the math…</a:t>
            </a:r>
          </a:p>
          <a:p>
            <a:pPr>
              <a:buNone/>
            </a:pPr>
            <a:r>
              <a:rPr lang="en-US" u="sng" dirty="0" smtClean="0"/>
              <a:t>W-2</a:t>
            </a:r>
            <a:r>
              <a:rPr lang="en-US" dirty="0" smtClean="0"/>
              <a:t>:</a:t>
            </a:r>
          </a:p>
          <a:p>
            <a:pPr>
              <a:buNone/>
            </a:pPr>
            <a:r>
              <a:rPr lang="en-US" dirty="0" smtClean="0"/>
              <a:t>Employee’s W-2 wages are reported at $28,500.  Monthly contributions to the plan are $75/month or $900 annually.  9.5% of wages = $2707.50.  Since $900 is less that $2707.50 then plan is affordable</a:t>
            </a:r>
          </a:p>
          <a:p>
            <a:pPr>
              <a:buNone/>
            </a:pPr>
            <a:r>
              <a:rPr lang="en-US" u="sng" dirty="0" smtClean="0"/>
              <a:t>Rate of Pay</a:t>
            </a:r>
            <a:r>
              <a:rPr lang="en-US" dirty="0" smtClean="0"/>
              <a:t>:</a:t>
            </a:r>
          </a:p>
          <a:p>
            <a:pPr>
              <a:buNone/>
            </a:pPr>
            <a:r>
              <a:rPr lang="en-US" dirty="0" smtClean="0"/>
              <a:t>Employee paid at a rate of $7.25/hour.  Employer can assume that employee works 130/month so employee makes $942.50/month.  Employee contributions are $75/month.  9.5% of wages = $89.53/month therefore plan is affordable</a:t>
            </a:r>
          </a:p>
          <a:p>
            <a:pPr>
              <a:buNone/>
            </a:pPr>
            <a:r>
              <a:rPr lang="en-US" u="sng" dirty="0" smtClean="0"/>
              <a:t>Federal Poverty Line</a:t>
            </a:r>
            <a:r>
              <a:rPr lang="en-US" dirty="0" smtClean="0"/>
              <a:t>:</a:t>
            </a:r>
          </a:p>
          <a:p>
            <a:pPr>
              <a:buNone/>
            </a:pPr>
            <a:r>
              <a:rPr lang="en-US" dirty="0" smtClean="0"/>
              <a:t>Employee contribution is $75/month. Federal Poverty Line for 2014 is $11,670.  9.5% of $11,670 = $1,108.65 /12 = 92.39/month therefore plan is affordable</a:t>
            </a:r>
          </a:p>
          <a:p>
            <a:pPr>
              <a:buNone/>
            </a:pPr>
            <a:endParaRPr lang="en-US" dirty="0" smtClean="0"/>
          </a:p>
          <a:p>
            <a:pPr>
              <a:buNone/>
            </a:pPr>
            <a:endParaRPr lang="en-US" dirty="0"/>
          </a:p>
        </p:txBody>
      </p:sp>
      <p:sp>
        <p:nvSpPr>
          <p:cNvPr id="3" name="Title 2"/>
          <p:cNvSpPr>
            <a:spLocks noGrp="1"/>
          </p:cNvSpPr>
          <p:nvPr>
            <p:ph type="title"/>
          </p:nvPr>
        </p:nvSpPr>
        <p:spPr/>
        <p:txBody>
          <a:bodyPr>
            <a:normAutofit fontScale="90000"/>
          </a:bodyPr>
          <a:lstStyle/>
          <a:p>
            <a:r>
              <a:rPr lang="en-US" dirty="0" smtClean="0"/>
              <a:t>Step #3 – Determine if excise tax will be owed</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Are there any classes of employees to whom coverage is not offered in which one or more employees would qualify as a Full-time employee in any given month</a:t>
            </a:r>
          </a:p>
          <a:p>
            <a:r>
              <a:rPr lang="en-US" dirty="0" smtClean="0"/>
              <a:t>What changes to existing coverage are required to avoid the 4980H(a) penalty?</a:t>
            </a:r>
          </a:p>
          <a:p>
            <a:r>
              <a:rPr lang="en-US" dirty="0" smtClean="0"/>
              <a:t>What changes to existing coverage are required to avoid the 4980H(b) penalty?</a:t>
            </a:r>
          </a:p>
          <a:p>
            <a:r>
              <a:rPr lang="en-US" dirty="0" smtClean="0"/>
              <a:t>Is it better to play instead of pay? Should you make only changes to avoid the 4980H(a) penalty?  Changes only to avoid the 4980H(b) penalty?</a:t>
            </a:r>
          </a:p>
          <a:p>
            <a:pPr>
              <a:buNone/>
            </a:pPr>
            <a:r>
              <a:rPr lang="en-US" dirty="0" smtClean="0"/>
              <a:t> </a:t>
            </a:r>
            <a:endParaRPr lang="en-US" dirty="0"/>
          </a:p>
        </p:txBody>
      </p:sp>
      <p:sp>
        <p:nvSpPr>
          <p:cNvPr id="3" name="Title 2"/>
          <p:cNvSpPr>
            <a:spLocks noGrp="1"/>
          </p:cNvSpPr>
          <p:nvPr>
            <p:ph type="title"/>
          </p:nvPr>
        </p:nvSpPr>
        <p:spPr/>
        <p:txBody>
          <a:bodyPr>
            <a:normAutofit fontScale="90000"/>
          </a:bodyPr>
          <a:lstStyle/>
          <a:p>
            <a:r>
              <a:rPr lang="en-US" dirty="0" smtClean="0"/>
              <a:t>Step #4 – Determine whether to Pay or Play</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Questions???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en-US" dirty="0"/>
              <a:t>Who is an Applicable Large Employer (ALE) subject to the penalty?</a:t>
            </a:r>
          </a:p>
          <a:p>
            <a:r>
              <a:rPr lang="en-US" altLang="en-US" dirty="0"/>
              <a:t>Who are full-time employees?</a:t>
            </a:r>
          </a:p>
          <a:p>
            <a:r>
              <a:rPr lang="en-US" altLang="en-US" dirty="0"/>
              <a:t>What is minimum essential coverage offered through an eligible employer sponsored plan?</a:t>
            </a:r>
          </a:p>
          <a:p>
            <a:r>
              <a:rPr lang="en-US" altLang="en-US" dirty="0"/>
              <a:t>When is coverage affordable ?</a:t>
            </a:r>
          </a:p>
          <a:p>
            <a:r>
              <a:rPr lang="en-US" altLang="en-US" dirty="0"/>
              <a:t>When does coverage provide minimum value?</a:t>
            </a:r>
          </a:p>
        </p:txBody>
      </p:sp>
      <p:sp>
        <p:nvSpPr>
          <p:cNvPr id="3" name="Title 2"/>
          <p:cNvSpPr>
            <a:spLocks noGrp="1"/>
          </p:cNvSpPr>
          <p:nvPr>
            <p:ph type="title"/>
          </p:nvPr>
        </p:nvSpPr>
        <p:spPr/>
        <p:txBody>
          <a:bodyPr/>
          <a:lstStyle/>
          <a:p>
            <a:r>
              <a:rPr lang="en-US" altLang="en-US" dirty="0"/>
              <a:t>Key terms and Concepts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defRPr/>
            </a:pPr>
            <a:r>
              <a:rPr lang="en-US" sz="1600" i="1" dirty="0"/>
              <a:t>Full-time employee</a:t>
            </a:r>
          </a:p>
          <a:p>
            <a:pPr lvl="1">
              <a:defRPr/>
            </a:pPr>
            <a:r>
              <a:rPr lang="en-US" sz="1600" dirty="0"/>
              <a:t>Common law employee of a controlled group member who is credited, on average, with 30 or more of </a:t>
            </a:r>
            <a:r>
              <a:rPr lang="en-US" sz="1600" i="1" dirty="0"/>
              <a:t>hours of service </a:t>
            </a:r>
            <a:r>
              <a:rPr lang="en-US" sz="1600" dirty="0"/>
              <a:t>during a week in a month</a:t>
            </a:r>
          </a:p>
          <a:p>
            <a:pPr lvl="1">
              <a:defRPr/>
            </a:pPr>
            <a:r>
              <a:rPr lang="en-US" sz="1600" dirty="0"/>
              <a:t>130 </a:t>
            </a:r>
            <a:r>
              <a:rPr lang="en-US" sz="1600" i="1" dirty="0"/>
              <a:t>hours of service </a:t>
            </a:r>
            <a:r>
              <a:rPr lang="en-US" sz="1600" dirty="0"/>
              <a:t>in a month is considered full-time</a:t>
            </a:r>
          </a:p>
          <a:p>
            <a:pPr lvl="1">
              <a:defRPr/>
            </a:pPr>
            <a:r>
              <a:rPr lang="en-US" sz="1600" dirty="0"/>
              <a:t>Count actual hours of service—safe harbor for determining FT for purposes of the tax  not applicable to ALE status</a:t>
            </a:r>
          </a:p>
          <a:p>
            <a:pPr lvl="1">
              <a:defRPr/>
            </a:pPr>
            <a:r>
              <a:rPr lang="en-US" sz="1600" dirty="0"/>
              <a:t>Do not count hours for services performed outside the United States </a:t>
            </a:r>
          </a:p>
          <a:p>
            <a:pPr>
              <a:defRPr/>
            </a:pPr>
            <a:r>
              <a:rPr lang="en-US" sz="1600" i="1" dirty="0"/>
              <a:t>Full-time equivalent</a:t>
            </a:r>
          </a:p>
          <a:p>
            <a:pPr lvl="1">
              <a:defRPr/>
            </a:pPr>
            <a:r>
              <a:rPr lang="en-US" sz="1600" dirty="0"/>
              <a:t>Divide total </a:t>
            </a:r>
            <a:r>
              <a:rPr lang="en-US" sz="1600" i="1" dirty="0"/>
              <a:t>hours of service </a:t>
            </a:r>
            <a:r>
              <a:rPr lang="en-US" sz="1600" dirty="0"/>
              <a:t>for employees who are NOT full-time employees (not to exceed 120 hours of service) by 120</a:t>
            </a:r>
          </a:p>
          <a:p>
            <a:pPr>
              <a:defRPr/>
            </a:pPr>
            <a:r>
              <a:rPr lang="en-US" sz="1600" i="1" dirty="0"/>
              <a:t>Seasonal Worker</a:t>
            </a:r>
          </a:p>
          <a:p>
            <a:pPr lvl="1">
              <a:defRPr/>
            </a:pPr>
            <a:r>
              <a:rPr lang="en-US" sz="1600" dirty="0"/>
              <a:t>If you exceed 50 for no more than 4 months/120 days solely because of seasonal “workers”, then not an ALE</a:t>
            </a:r>
          </a:p>
          <a:p>
            <a:pPr lvl="1">
              <a:defRPr/>
            </a:pPr>
            <a:r>
              <a:rPr lang="en-US" sz="1600" dirty="0"/>
              <a:t>Who is seasonal “worker”?</a:t>
            </a:r>
          </a:p>
          <a:p>
            <a:pPr lvl="2">
              <a:defRPr/>
            </a:pPr>
            <a:r>
              <a:rPr lang="en-US" sz="1600" dirty="0"/>
              <a:t>An employee who performs work on a “seasonal basis”  </a:t>
            </a:r>
          </a:p>
          <a:p>
            <a:pPr lvl="2">
              <a:defRPr/>
            </a:pPr>
            <a:r>
              <a:rPr lang="en-US" sz="1600" dirty="0"/>
              <a:t>Based on labor regulations</a:t>
            </a:r>
          </a:p>
          <a:p>
            <a:pPr lvl="2">
              <a:defRPr/>
            </a:pPr>
            <a:r>
              <a:rPr lang="en-US" sz="1600" dirty="0"/>
              <a:t>Not necessarily the same as “Seasonal Employee”</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Step #1 – Determine if you are an ALE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92500"/>
          </a:bodyPr>
          <a:lstStyle/>
          <a:p>
            <a:r>
              <a:rPr lang="en-US" altLang="en-US" dirty="0"/>
              <a:t>NO!!!!!   Stop, you are not subject to 4980H!!!!!</a:t>
            </a:r>
          </a:p>
          <a:p>
            <a:pPr lvl="1"/>
            <a:r>
              <a:rPr lang="en-US" altLang="en-US" dirty="0"/>
              <a:t>But other aspects of ACA still apply (health coverage mandates, </a:t>
            </a:r>
            <a:r>
              <a:rPr lang="en-US" altLang="en-US" dirty="0" err="1"/>
              <a:t>etc</a:t>
            </a:r>
            <a:r>
              <a:rPr lang="en-US" altLang="en-US" dirty="0"/>
              <a:t>)</a:t>
            </a:r>
          </a:p>
          <a:p>
            <a:pPr lvl="1"/>
            <a:endParaRPr lang="en-US" altLang="en-US" dirty="0"/>
          </a:p>
          <a:p>
            <a:r>
              <a:rPr lang="en-US" altLang="en-US" dirty="0"/>
              <a:t>YES!!!!   Then you must comply with Section 4980H</a:t>
            </a:r>
          </a:p>
          <a:p>
            <a:endParaRPr lang="en-US" altLang="en-US" dirty="0"/>
          </a:p>
          <a:p>
            <a:pPr lvl="1"/>
            <a:r>
              <a:rPr lang="en-US" altLang="en-US" dirty="0"/>
              <a:t>This doesn’t mean you have to provide coverage; it simply means you have to pay the assessable penalties due under 4980H</a:t>
            </a:r>
          </a:p>
          <a:p>
            <a:pPr lvl="1"/>
            <a:r>
              <a:rPr lang="en-US" altLang="en-US" dirty="0"/>
              <a:t>The following rules help you determine the assessable penalties</a:t>
            </a:r>
          </a:p>
          <a:p>
            <a:pPr>
              <a:buNone/>
            </a:pPr>
            <a:endParaRPr lang="en-US" dirty="0"/>
          </a:p>
        </p:txBody>
      </p:sp>
      <p:sp>
        <p:nvSpPr>
          <p:cNvPr id="4" name="Title 3"/>
          <p:cNvSpPr>
            <a:spLocks noGrp="1"/>
          </p:cNvSpPr>
          <p:nvPr>
            <p:ph type="title"/>
          </p:nvPr>
        </p:nvSpPr>
        <p:spPr/>
        <p:txBody>
          <a:bodyPr>
            <a:normAutofit/>
          </a:bodyPr>
          <a:lstStyle/>
          <a:p>
            <a:r>
              <a:rPr lang="en-US" altLang="en-US" dirty="0"/>
              <a:t>Are you an ALE?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fontScale="92500" lnSpcReduction="10000"/>
          </a:bodyPr>
          <a:lstStyle/>
          <a:p>
            <a:pPr>
              <a:defRPr/>
            </a:pPr>
            <a:r>
              <a:rPr lang="en-US" sz="1800" dirty="0"/>
              <a:t>4980H(c)(4): A full-time employee is, with respect to a month, an employee who is employed, on average, 30 or more hours of service per week during a month</a:t>
            </a:r>
          </a:p>
          <a:p>
            <a:pPr>
              <a:defRPr/>
            </a:pPr>
            <a:r>
              <a:rPr lang="en-US" sz="1800" dirty="0"/>
              <a:t>2 key elements:</a:t>
            </a:r>
          </a:p>
          <a:p>
            <a:pPr lvl="1">
              <a:defRPr/>
            </a:pPr>
            <a:r>
              <a:rPr lang="en-US" sz="1800" dirty="0"/>
              <a:t>COMMON LAW EMPLOYEE of employer</a:t>
            </a:r>
          </a:p>
          <a:p>
            <a:pPr lvl="1">
              <a:defRPr/>
            </a:pPr>
            <a:r>
              <a:rPr lang="en-US" sz="1800" dirty="0"/>
              <a:t>with the requisite HOURS OF SERVICE</a:t>
            </a:r>
          </a:p>
          <a:p>
            <a:pPr lvl="2">
              <a:defRPr/>
            </a:pPr>
            <a:r>
              <a:rPr lang="en-US" sz="1800" dirty="0"/>
              <a:t>Monthly measurement </a:t>
            </a:r>
          </a:p>
          <a:p>
            <a:pPr lvl="3">
              <a:defRPr/>
            </a:pPr>
            <a:r>
              <a:rPr lang="en-US" dirty="0"/>
              <a:t>Each month</a:t>
            </a:r>
          </a:p>
          <a:p>
            <a:pPr lvl="2">
              <a:defRPr/>
            </a:pPr>
            <a:r>
              <a:rPr lang="en-US" sz="1800" dirty="0"/>
              <a:t>Look back measurement period</a:t>
            </a:r>
          </a:p>
          <a:p>
            <a:pPr lvl="3">
              <a:defRPr/>
            </a:pPr>
            <a:r>
              <a:rPr lang="en-US" dirty="0"/>
              <a:t>New Employees</a:t>
            </a:r>
          </a:p>
          <a:p>
            <a:pPr lvl="4">
              <a:defRPr/>
            </a:pPr>
            <a:r>
              <a:rPr lang="en-US" dirty="0"/>
              <a:t>Non-Variable-Monthly</a:t>
            </a:r>
          </a:p>
          <a:p>
            <a:pPr lvl="4">
              <a:defRPr/>
            </a:pPr>
            <a:r>
              <a:rPr lang="en-US" dirty="0"/>
              <a:t>Variable/PT/Seasonal: Measurement period </a:t>
            </a:r>
          </a:p>
          <a:p>
            <a:pPr lvl="5">
              <a:defRPr/>
            </a:pPr>
            <a:r>
              <a:rPr lang="en-US" dirty="0"/>
              <a:t>Caution: Initial Measurement Period is a limited non-assessment period</a:t>
            </a:r>
          </a:p>
          <a:p>
            <a:pPr lvl="3">
              <a:defRPr/>
            </a:pPr>
            <a:r>
              <a:rPr lang="en-US" dirty="0"/>
              <a:t>Ongoing Employees</a:t>
            </a:r>
          </a:p>
          <a:p>
            <a:pPr lvl="4">
              <a:defRPr/>
            </a:pPr>
            <a:r>
              <a:rPr lang="en-US" dirty="0"/>
              <a:t>Measurement Period</a:t>
            </a:r>
          </a:p>
          <a:p>
            <a:pPr>
              <a:buNone/>
            </a:pPr>
            <a:endParaRPr lang="en-US" dirty="0"/>
          </a:p>
        </p:txBody>
      </p:sp>
      <p:sp>
        <p:nvSpPr>
          <p:cNvPr id="7" name="Title 6"/>
          <p:cNvSpPr>
            <a:spLocks noGrp="1"/>
          </p:cNvSpPr>
          <p:nvPr>
            <p:ph type="title"/>
          </p:nvPr>
        </p:nvSpPr>
        <p:spPr/>
        <p:txBody>
          <a:bodyPr>
            <a:normAutofit fontScale="90000"/>
          </a:bodyPr>
          <a:lstStyle/>
          <a:p>
            <a:r>
              <a:rPr lang="en-US" dirty="0" smtClean="0"/>
              <a:t>Step #2 – Identify Full-time Employees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defRPr/>
            </a:pPr>
            <a:r>
              <a:rPr lang="en-US" sz="2000" dirty="0"/>
              <a:t>3 key questions: </a:t>
            </a:r>
          </a:p>
          <a:p>
            <a:pPr marL="0" indent="0">
              <a:buFontTx/>
              <a:buNone/>
              <a:defRPr/>
            </a:pPr>
            <a:endParaRPr lang="en-US" sz="2000" dirty="0"/>
          </a:p>
          <a:p>
            <a:pPr lvl="1">
              <a:defRPr/>
            </a:pPr>
            <a:r>
              <a:rPr lang="en-US" sz="2000" dirty="0"/>
              <a:t>Who is a “common law employee”?</a:t>
            </a:r>
          </a:p>
          <a:p>
            <a:pPr marL="457200" lvl="1" indent="0">
              <a:buFontTx/>
              <a:buNone/>
              <a:defRPr/>
            </a:pPr>
            <a:endParaRPr lang="en-US" sz="2000" dirty="0"/>
          </a:p>
          <a:p>
            <a:pPr lvl="1">
              <a:defRPr/>
            </a:pPr>
            <a:r>
              <a:rPr lang="en-US" sz="2000" dirty="0"/>
              <a:t>What is an “hour of service”?</a:t>
            </a:r>
          </a:p>
          <a:p>
            <a:pPr marL="457200" lvl="1" indent="0">
              <a:buFontTx/>
              <a:buNone/>
              <a:defRPr/>
            </a:pPr>
            <a:endParaRPr lang="en-US" sz="2000" dirty="0"/>
          </a:p>
          <a:p>
            <a:pPr lvl="1">
              <a:defRPr/>
            </a:pPr>
            <a:r>
              <a:rPr lang="en-US" sz="2000" dirty="0"/>
              <a:t>How do you apply the measurement methods to identify employees who qualify as a full-time employee for a month?</a:t>
            </a:r>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a:t>Step #2 – Identify Full-time Employees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sz="3600" b="1" dirty="0"/>
              <a:t>Who is a common law employee</a:t>
            </a:r>
            <a:r>
              <a:rPr lang="en-US" sz="3600" b="1" dirty="0" smtClean="0"/>
              <a:t>? </a:t>
            </a:r>
          </a:p>
          <a:p>
            <a:pPr>
              <a:defRPr/>
            </a:pPr>
            <a:r>
              <a:rPr lang="en-US" sz="2000" dirty="0"/>
              <a:t>20 factor IRS test</a:t>
            </a:r>
          </a:p>
          <a:p>
            <a:pPr>
              <a:defRPr/>
            </a:pPr>
            <a:endParaRPr lang="en-US" sz="2000" dirty="0"/>
          </a:p>
          <a:p>
            <a:pPr>
              <a:defRPr/>
            </a:pPr>
            <a:r>
              <a:rPr lang="en-US" sz="2000" dirty="0"/>
              <a:t>Essence of Test:  </a:t>
            </a:r>
            <a:r>
              <a:rPr lang="en-US" sz="2000" i="1" dirty="0"/>
              <a:t>Do you have the right to control the manner in which the services are performed</a:t>
            </a:r>
            <a:r>
              <a:rPr lang="en-US" sz="2000" dirty="0"/>
              <a:t>?</a:t>
            </a:r>
          </a:p>
          <a:p>
            <a:pPr>
              <a:defRPr/>
            </a:pPr>
            <a:endParaRPr lang="en-US" sz="2000" dirty="0"/>
          </a:p>
          <a:p>
            <a:pPr>
              <a:defRPr/>
            </a:pPr>
            <a:r>
              <a:rPr lang="en-US" sz="2000" dirty="0"/>
              <a:t>Trouble areas:</a:t>
            </a:r>
          </a:p>
          <a:p>
            <a:pPr lvl="1">
              <a:defRPr/>
            </a:pPr>
            <a:r>
              <a:rPr lang="en-US" sz="2000" dirty="0"/>
              <a:t>Individuals obtained from staffing agency</a:t>
            </a:r>
          </a:p>
          <a:p>
            <a:pPr lvl="2">
              <a:defRPr/>
            </a:pPr>
            <a:r>
              <a:rPr lang="en-US" dirty="0"/>
              <a:t>Rev. Rul. 70-630</a:t>
            </a:r>
          </a:p>
          <a:p>
            <a:pPr lvl="1">
              <a:defRPr/>
            </a:pPr>
            <a:r>
              <a:rPr lang="en-US" sz="2000" dirty="0"/>
              <a:t>Temporary employees (individuals that YOU hire for short periods of time but who do not qualify as seasonal)</a:t>
            </a:r>
          </a:p>
          <a:p>
            <a:pPr lvl="1">
              <a:defRPr/>
            </a:pPr>
            <a:r>
              <a:rPr lang="en-US" sz="2000" dirty="0"/>
              <a:t>Section 530 Employees</a:t>
            </a:r>
          </a:p>
          <a:p>
            <a:pPr lvl="1">
              <a:defRPr/>
            </a:pPr>
            <a:r>
              <a:rPr lang="en-US" sz="2000" dirty="0"/>
              <a:t>Statutory Employees</a:t>
            </a:r>
          </a:p>
          <a:p>
            <a:pPr lvl="1">
              <a:defRPr/>
            </a:pPr>
            <a:r>
              <a:rPr lang="en-US" sz="2000" dirty="0"/>
              <a:t>“Leased Employees” as defined in Code Section 414(n</a:t>
            </a:r>
            <a:r>
              <a:rPr lang="en-US" sz="2000" dirty="0" smtClean="0"/>
              <a:t>)</a:t>
            </a:r>
            <a:endParaRPr lang="en-US" sz="2000" dirty="0"/>
          </a:p>
          <a:p>
            <a:pPr lvl="1">
              <a:defRPr/>
            </a:pPr>
            <a:r>
              <a:rPr lang="en-US" sz="2000" dirty="0"/>
              <a:t>Individuals with H2A/2B </a:t>
            </a:r>
            <a:r>
              <a:rPr lang="en-US" sz="2000" dirty="0" smtClean="0"/>
              <a:t>Visas-Maybe</a:t>
            </a:r>
            <a:endParaRPr lang="en-US" sz="2000" dirty="0"/>
          </a:p>
        </p:txBody>
      </p:sp>
      <p:sp>
        <p:nvSpPr>
          <p:cNvPr id="3" name="Title 2"/>
          <p:cNvSpPr>
            <a:spLocks noGrp="1"/>
          </p:cNvSpPr>
          <p:nvPr>
            <p:ph type="title"/>
          </p:nvPr>
        </p:nvSpPr>
        <p:spPr/>
        <p:txBody>
          <a:bodyPr>
            <a:normAutofit fontScale="90000"/>
          </a:bodyPr>
          <a:lstStyle/>
          <a:p>
            <a:r>
              <a:rPr lang="en-US" dirty="0"/>
              <a:t>Step #2 – Identify Full-time Employees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1270</TotalTime>
  <Words>3485</Words>
  <Application>Microsoft Office PowerPoint</Application>
  <PresentationFormat>On-screen Show (4:3)</PresentationFormat>
  <Paragraphs>363</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Concourse</vt:lpstr>
      <vt:lpstr>Healthcare Reform </vt:lpstr>
      <vt:lpstr>Agenda</vt:lpstr>
      <vt:lpstr>Overview of 4980H </vt:lpstr>
      <vt:lpstr>Key terms and Concepts</vt:lpstr>
      <vt:lpstr>Step #1 – Determine if you are an ALE  </vt:lpstr>
      <vt:lpstr>Are you an ALE?</vt:lpstr>
      <vt:lpstr>Step #2 – Identify Full-time Employees</vt:lpstr>
      <vt:lpstr>Step #2 – Identify Full-time Employees</vt:lpstr>
      <vt:lpstr>Step #2 – Identify Full-time Employees</vt:lpstr>
      <vt:lpstr>Step #2 – Identify Full-time Employees</vt:lpstr>
      <vt:lpstr>Step #2 – Identify Full-time Employees</vt:lpstr>
      <vt:lpstr>Step #2 – Identify Full-time Employees</vt:lpstr>
      <vt:lpstr>Step #2 – Identify Full-time Employees</vt:lpstr>
      <vt:lpstr>Step #2 – Identify Full-time Employees</vt:lpstr>
      <vt:lpstr>Step #2 – Identify Full-time Employees</vt:lpstr>
      <vt:lpstr>Step #2 – Identify Full-time Employees</vt:lpstr>
      <vt:lpstr>Step #2 – Identify Full-time Employees</vt:lpstr>
      <vt:lpstr>Step #2 – Identify Full-time Employees</vt:lpstr>
      <vt:lpstr>Step #2 – Identify Full-time Employees</vt:lpstr>
      <vt:lpstr>Step #2 – Identify Full-time Employees </vt:lpstr>
      <vt:lpstr>Step #2 – Identify Full-time Employees</vt:lpstr>
      <vt:lpstr>Step #2 – Identify Full-time Employees</vt:lpstr>
      <vt:lpstr>Step #2 – Identify Full-time Employees</vt:lpstr>
      <vt:lpstr>Step #2 – Identify Full-time Employees</vt:lpstr>
      <vt:lpstr>Step #2 – Identify Full-time Employees</vt:lpstr>
      <vt:lpstr>Step #2 – Identify Full-time Employees</vt:lpstr>
      <vt:lpstr>Step #2 – Identify Full-time Employees</vt:lpstr>
      <vt:lpstr>Step #2 – Identify Full-time Employees </vt:lpstr>
      <vt:lpstr>Step #2 – Identify Full-time Employees </vt:lpstr>
      <vt:lpstr>Step #3 – Determine if excise tax will be owed</vt:lpstr>
      <vt:lpstr>Step #3 – Determine if excise tax will be owed  </vt:lpstr>
      <vt:lpstr>Step #3 – Determine if excise tax will be owed  </vt:lpstr>
      <vt:lpstr>Step #3 – Determine if excise tax will be owed  </vt:lpstr>
      <vt:lpstr>Step #3 – Determine if excise tax will be owed  </vt:lpstr>
      <vt:lpstr>Step #3 – Determine if excise tax will be owed </vt:lpstr>
      <vt:lpstr>Step #3 – Determine if excise tax will be owed</vt:lpstr>
      <vt:lpstr>Step #4 – Determine whether to Pay or Play</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Healthcare Reform</dc:title>
  <dc:creator>J_Verinder</dc:creator>
  <cp:lastModifiedBy>Joanie Verinder</cp:lastModifiedBy>
  <cp:revision>87</cp:revision>
  <cp:lastPrinted>2014-07-08T13:08:15Z</cp:lastPrinted>
  <dcterms:created xsi:type="dcterms:W3CDTF">2013-05-21T18:52:07Z</dcterms:created>
  <dcterms:modified xsi:type="dcterms:W3CDTF">2014-07-09T18:21:28Z</dcterms:modified>
</cp:coreProperties>
</file>