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bookmarkIdSeed="2">
  <p:sldMasterIdLst>
    <p:sldMasterId id="2147483648" r:id="rId1"/>
  </p:sldMasterIdLst>
  <p:notesMasterIdLst>
    <p:notesMasterId r:id="rId33"/>
  </p:notesMasterIdLst>
  <p:sldIdLst>
    <p:sldId id="263" r:id="rId2"/>
    <p:sldId id="259" r:id="rId3"/>
    <p:sldId id="260" r:id="rId4"/>
    <p:sldId id="257" r:id="rId5"/>
    <p:sldId id="258" r:id="rId6"/>
    <p:sldId id="268" r:id="rId7"/>
    <p:sldId id="269" r:id="rId8"/>
    <p:sldId id="262" r:id="rId9"/>
    <p:sldId id="261" r:id="rId10"/>
    <p:sldId id="270" r:id="rId11"/>
    <p:sldId id="267" r:id="rId12"/>
    <p:sldId id="271" r:id="rId13"/>
    <p:sldId id="272" r:id="rId14"/>
    <p:sldId id="274" r:id="rId15"/>
    <p:sldId id="275" r:id="rId16"/>
    <p:sldId id="266" r:id="rId17"/>
    <p:sldId id="264" r:id="rId18"/>
    <p:sldId id="281" r:id="rId19"/>
    <p:sldId id="277" r:id="rId20"/>
    <p:sldId id="278" r:id="rId21"/>
    <p:sldId id="279" r:id="rId22"/>
    <p:sldId id="280" r:id="rId23"/>
    <p:sldId id="283" r:id="rId24"/>
    <p:sldId id="276" r:id="rId25"/>
    <p:sldId id="282" r:id="rId26"/>
    <p:sldId id="284" r:id="rId27"/>
    <p:sldId id="287" r:id="rId28"/>
    <p:sldId id="288" r:id="rId29"/>
    <p:sldId id="286" r:id="rId30"/>
    <p:sldId id="265" r:id="rId31"/>
    <p:sldId id="27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38" d="100"/>
          <a:sy n="138" d="100"/>
        </p:scale>
        <p:origin x="-1600"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05D79-7CDC-4AFB-97D9-A27A6BFBA17A}" type="datetimeFigureOut">
              <a:rPr lang="en-US" smtClean="0"/>
              <a:pPr/>
              <a:t>6/27/14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D9F66E-2D83-4802-9244-8E5F6435E50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980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D9F66E-2D83-4802-9244-8E5F6435E50C}"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162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AFD967-09B0-4F29-AD10-8B9C49E42619}"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017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FD967-09B0-4F29-AD10-8B9C49E42619}"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625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FD967-09B0-4F29-AD10-8B9C49E42619}"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810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AFD967-09B0-4F29-AD10-8B9C49E42619}"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631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FD967-09B0-4F29-AD10-8B9C49E42619}"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671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AFD967-09B0-4F29-AD10-8B9C49E42619}" type="datetimeFigureOut">
              <a:rPr lang="en-US" smtClean="0"/>
              <a:pPr/>
              <a:t>6/27/14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317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AFD967-09B0-4F29-AD10-8B9C49E42619}" type="datetimeFigureOut">
              <a:rPr lang="en-US" smtClean="0"/>
              <a:pPr/>
              <a:t>6/27/14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774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AFD967-09B0-4F29-AD10-8B9C49E42619}" type="datetimeFigureOut">
              <a:rPr lang="en-US" smtClean="0"/>
              <a:pPr/>
              <a:t>6/27/14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362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FD967-09B0-4F29-AD10-8B9C49E42619}" type="datetimeFigureOut">
              <a:rPr lang="en-US" smtClean="0"/>
              <a:pPr/>
              <a:t>6/27/14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802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FD967-09B0-4F29-AD10-8B9C49E42619}" type="datetimeFigureOut">
              <a:rPr lang="en-US" smtClean="0"/>
              <a:pPr/>
              <a:t>6/27/14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544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FD967-09B0-4F29-AD10-8B9C49E42619}" type="datetimeFigureOut">
              <a:rPr lang="en-US" smtClean="0"/>
              <a:pPr/>
              <a:t>6/27/14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18051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FD967-09B0-4F29-AD10-8B9C49E42619}" type="datetimeFigureOut">
              <a:rPr lang="en-US" smtClean="0"/>
              <a:pPr/>
              <a:t>6/27/14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50F61-6DF5-4EB0-A83D-B0891ADFFF8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07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www.mailboxapp.com/" TargetMode="External"/><Relationship Id="rId4" Type="http://schemas.openxmlformats.org/officeDocument/2006/relationships/hyperlink" Target="https://www.hipchat.com/" TargetMode="External"/><Relationship Id="rId5" Type="http://schemas.openxmlformats.org/officeDocument/2006/relationships/hyperlink" Target="https://trello.com/" TargetMode="External"/><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s://itunes.apple.com/us/app/word-lens/id383463868?mt=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office.microsoft.com/en-us/excel-help/what-s-new-in-excel-2013-HA102809308.aspx?CTT=5&amp;origin=HA102830213" TargetMode="External"/><Relationship Id="rId4" Type="http://schemas.openxmlformats.org/officeDocument/2006/relationships/hyperlink" Target="http://office.microsoft.com/en-us/excel-help/what-s-new-in-excel-2010-HA010369709.aspx%23_Toc274394081" TargetMode="External"/><Relationship Id="rId5" Type="http://schemas.openxmlformats.org/officeDocument/2006/relationships/hyperlink" Target="http://office.microsoft.com/en-us/excel-help/recover-an-earlier-version-of-an-office-file-HA010356735.aspx?CTT=5&amp;origin=HA010369709" TargetMode="External"/><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www.sperrysoftware.com/Outlook/Safeguard-Send.asp"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bandco.com/"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3.wabash.edu/econometrics/EconometricsBook/Chapters/Ch03PivotTables/ExcelFiles/EastNorthCentralFTWorkers.xls" TargetMode="External"/><Relationship Id="rId4" Type="http://schemas.openxmlformats.org/officeDocument/2006/relationships/hyperlink" Target="http://www.addictivetips.com/microsoft-office/excel-2010-insert-slicer-in-pivot-tables-charts/"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office.microsoft.com/en-us/excel-help/create-or-delete-a-pivottable-or-pivotchart-report-HP010089893.aspx%23_Toc26376734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ffice.microsoft.com/en-us/excel-help/customize-the-ribbon-HA010355697.aspx?CTT=5&amp;origin=HA010369709%23_Toc323203875" TargetMode="Externa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8779" y="457200"/>
            <a:ext cx="7886448" cy="5566610"/>
          </a:xfrm>
          <a:prstGeom prst="rect">
            <a:avLst/>
          </a:prstGeom>
        </p:spPr>
      </p:pic>
      <p:sp>
        <p:nvSpPr>
          <p:cNvPr id="3" name="Rectangle 2"/>
          <p:cNvSpPr/>
          <p:nvPr/>
        </p:nvSpPr>
        <p:spPr>
          <a:xfrm>
            <a:off x="1204755" y="609600"/>
            <a:ext cx="6720045" cy="1754326"/>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Email, Excel and Apps,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Oh My!!</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
        <p:nvSpPr>
          <p:cNvPr id="5" name="Footer Placeholder 4"/>
          <p:cNvSpPr>
            <a:spLocks noGrp="1"/>
          </p:cNvSpPr>
          <p:nvPr>
            <p:ph type="ftr" sz="quarter" idx="11"/>
          </p:nvPr>
        </p:nvSpPr>
        <p:spPr>
          <a:xfrm>
            <a:off x="228600" y="6324600"/>
            <a:ext cx="2362200" cy="433299"/>
          </a:xfrm>
        </p:spPr>
        <p:txBody>
          <a:bodyPr/>
          <a:lstStyle/>
          <a:p>
            <a:r>
              <a:rPr lang="en-US" b="1" dirty="0" smtClean="0"/>
              <a:t>Presented by Todd McElmurry, Network Administrator</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3667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75429915"/>
              </p:ext>
            </p:extLst>
          </p:nvPr>
        </p:nvGraphicFramePr>
        <p:xfrm>
          <a:off x="0" y="0"/>
          <a:ext cx="9144002" cy="6861356"/>
        </p:xfrm>
        <a:graphic>
          <a:graphicData uri="http://schemas.openxmlformats.org/drawingml/2006/table">
            <a:tbl>
              <a:tblPr firstRow="1" bandRow="1">
                <a:tableStyleId>{5C22544A-7EE6-4342-B048-85BDC9FD1C3A}</a:tableStyleId>
              </a:tblPr>
              <a:tblGrid>
                <a:gridCol w="1066800"/>
                <a:gridCol w="1295400"/>
                <a:gridCol w="1371600"/>
                <a:gridCol w="1371600"/>
                <a:gridCol w="1295400"/>
                <a:gridCol w="1295400"/>
                <a:gridCol w="1447802"/>
              </a:tblGrid>
              <a:tr h="1470549">
                <a:tc>
                  <a:txBody>
                    <a:bodyPr/>
                    <a:lstStyle/>
                    <a:p>
                      <a:r>
                        <a:rPr lang="en-US" dirty="0" smtClean="0"/>
                        <a:t>Office Versions</a:t>
                      </a:r>
                      <a:endParaRPr lang="en-US" dirty="0"/>
                    </a:p>
                  </a:txBody>
                  <a:tcPr/>
                </a:tc>
                <a:tc>
                  <a:txBody>
                    <a:bodyPr/>
                    <a:lstStyle/>
                    <a:p>
                      <a:pPr algn="ctr"/>
                      <a:r>
                        <a:rPr lang="en-US" dirty="0" smtClean="0"/>
                        <a:t>365</a:t>
                      </a:r>
                      <a:r>
                        <a:rPr lang="en-US" baseline="0" dirty="0" smtClean="0"/>
                        <a:t> </a:t>
                      </a:r>
                    </a:p>
                    <a:p>
                      <a:pPr algn="ctr"/>
                      <a:r>
                        <a:rPr lang="en-US" baseline="0" dirty="0" smtClean="0"/>
                        <a:t>Home</a:t>
                      </a:r>
                      <a:endParaRPr lang="en-US" dirty="0"/>
                    </a:p>
                  </a:txBody>
                  <a:tcPr/>
                </a:tc>
                <a:tc>
                  <a:txBody>
                    <a:bodyPr/>
                    <a:lstStyle/>
                    <a:p>
                      <a:pPr algn="ctr"/>
                      <a:r>
                        <a:rPr lang="en-US" dirty="0" smtClean="0"/>
                        <a:t>365 Personal</a:t>
                      </a:r>
                      <a:endParaRPr lang="en-US" dirty="0"/>
                    </a:p>
                  </a:txBody>
                  <a:tcPr/>
                </a:tc>
                <a:tc>
                  <a:txBody>
                    <a:bodyPr/>
                    <a:lstStyle/>
                    <a:p>
                      <a:pPr algn="ctr"/>
                      <a:r>
                        <a:rPr lang="en-US" dirty="0" smtClean="0"/>
                        <a:t>365 University</a:t>
                      </a:r>
                      <a:endParaRPr lang="en-US" dirty="0"/>
                    </a:p>
                  </a:txBody>
                  <a:tcPr/>
                </a:tc>
                <a:tc>
                  <a:txBody>
                    <a:bodyPr/>
                    <a:lstStyle/>
                    <a:p>
                      <a:pPr algn="ctr"/>
                      <a:r>
                        <a:rPr lang="en-US" dirty="0" smtClean="0"/>
                        <a:t>Home &amp; Student 2013</a:t>
                      </a:r>
                      <a:endParaRPr lang="en-US" dirty="0"/>
                    </a:p>
                  </a:txBody>
                  <a:tcPr/>
                </a:tc>
                <a:tc>
                  <a:txBody>
                    <a:bodyPr/>
                    <a:lstStyle/>
                    <a:p>
                      <a:pPr algn="ctr"/>
                      <a:r>
                        <a:rPr lang="en-US" dirty="0" smtClean="0"/>
                        <a:t>Home &amp; Business</a:t>
                      </a:r>
                      <a:r>
                        <a:rPr lang="en-US" baseline="0" dirty="0" smtClean="0"/>
                        <a:t> 2013</a:t>
                      </a:r>
                      <a:endParaRPr lang="en-US" dirty="0"/>
                    </a:p>
                  </a:txBody>
                  <a:tcPr/>
                </a:tc>
                <a:tc>
                  <a:txBody>
                    <a:bodyPr/>
                    <a:lstStyle/>
                    <a:p>
                      <a:pPr algn="ctr"/>
                      <a:r>
                        <a:rPr lang="en-US" dirty="0" smtClean="0"/>
                        <a:t>Professional 2013</a:t>
                      </a:r>
                      <a:endParaRPr lang="en-US" dirty="0"/>
                    </a:p>
                  </a:txBody>
                  <a:tcPr/>
                </a:tc>
              </a:tr>
              <a:tr h="596389">
                <a:tc>
                  <a:txBody>
                    <a:bodyPr/>
                    <a:lstStyle/>
                    <a:p>
                      <a:pPr algn="ctr"/>
                      <a:r>
                        <a:rPr lang="en-US" sz="1400" dirty="0" smtClean="0"/>
                        <a:t>Purchase Options</a:t>
                      </a:r>
                      <a:endParaRPr lang="en-US" sz="1400" dirty="0"/>
                    </a:p>
                  </a:txBody>
                  <a:tcPr/>
                </a:tc>
                <a:tc>
                  <a:txBody>
                    <a:bodyPr/>
                    <a:lstStyle/>
                    <a:p>
                      <a:pPr algn="ctr"/>
                      <a:r>
                        <a:rPr lang="en-US" sz="1400" dirty="0" smtClean="0"/>
                        <a:t>$9.99 per </a:t>
                      </a:r>
                      <a:r>
                        <a:rPr lang="en-US" sz="1400" dirty="0" err="1" smtClean="0"/>
                        <a:t>mo</a:t>
                      </a:r>
                      <a:endParaRPr lang="en-US" sz="1400" dirty="0"/>
                    </a:p>
                  </a:txBody>
                  <a:tcPr/>
                </a:tc>
                <a:tc>
                  <a:txBody>
                    <a:bodyPr/>
                    <a:lstStyle/>
                    <a:p>
                      <a:pPr algn="ctr"/>
                      <a:r>
                        <a:rPr lang="en-US" sz="1400" dirty="0" smtClean="0"/>
                        <a:t>$6.99</a:t>
                      </a:r>
                      <a:r>
                        <a:rPr lang="en-US" sz="1400" baseline="0" dirty="0" smtClean="0"/>
                        <a:t> per </a:t>
                      </a:r>
                      <a:r>
                        <a:rPr lang="en-US" sz="1400" baseline="0" dirty="0" err="1" smtClean="0"/>
                        <a:t>mo</a:t>
                      </a:r>
                      <a:endParaRPr lang="en-US" sz="1400" dirty="0"/>
                    </a:p>
                  </a:txBody>
                  <a:tcPr/>
                </a:tc>
                <a:tc>
                  <a:txBody>
                    <a:bodyPr/>
                    <a:lstStyle/>
                    <a:p>
                      <a:pPr algn="ctr"/>
                      <a:r>
                        <a:rPr lang="en-US" sz="1400" dirty="0" smtClean="0"/>
                        <a:t>$79.99 for 4 years</a:t>
                      </a:r>
                      <a:endParaRPr lang="en-US" sz="1400" dirty="0"/>
                    </a:p>
                  </a:txBody>
                  <a:tcPr/>
                </a:tc>
                <a:tc>
                  <a:txBody>
                    <a:bodyPr/>
                    <a:lstStyle/>
                    <a:p>
                      <a:pPr algn="ctr"/>
                      <a:r>
                        <a:rPr lang="en-US" sz="1400" dirty="0" smtClean="0"/>
                        <a:t>$139.99</a:t>
                      </a:r>
                      <a:endParaRPr lang="en-US" sz="1400" dirty="0"/>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$219.99</a:t>
                      </a:r>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$399.99</a:t>
                      </a:r>
                      <a:endParaRPr lang="en-US" sz="1400" kern="1200" dirty="0">
                        <a:solidFill>
                          <a:schemeClr val="dk1"/>
                        </a:solidFill>
                        <a:latin typeface="+mn-lt"/>
                        <a:ea typeface="+mn-ea"/>
                        <a:cs typeface="+mn-cs"/>
                      </a:endParaRPr>
                    </a:p>
                  </a:txBody>
                  <a:tcPr/>
                </a:tc>
              </a:tr>
              <a:tr h="596389">
                <a:tc>
                  <a:txBody>
                    <a:bodyPr/>
                    <a:lstStyle/>
                    <a:p>
                      <a:pPr marL="0" algn="ctr" defTabSz="914400" rtl="0" eaLnBrk="1" latinLnBrk="0" hangingPunct="1"/>
                      <a:r>
                        <a:rPr lang="en-US" sz="1400" kern="1200" dirty="0" smtClean="0">
                          <a:solidFill>
                            <a:schemeClr val="dk1"/>
                          </a:solidFill>
                          <a:latin typeface="+mn-lt"/>
                          <a:ea typeface="+mn-ea"/>
                          <a:cs typeface="+mn-cs"/>
                        </a:rPr>
                        <a:t>Installations</a:t>
                      </a:r>
                      <a:endParaRPr lang="en-US" sz="1400" kern="1200" dirty="0">
                        <a:solidFill>
                          <a:schemeClr val="dk1"/>
                        </a:solidFill>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74209">
                <a:tc>
                  <a:txBody>
                    <a:bodyPr/>
                    <a:lstStyle/>
                    <a:p>
                      <a:pPr algn="ctr"/>
                      <a:r>
                        <a:rPr lang="en-US" sz="1400" dirty="0" smtClean="0"/>
                        <a:t>Install Options</a:t>
                      </a:r>
                      <a:endParaRPr lang="en-US" sz="1400" dirty="0"/>
                    </a:p>
                  </a:txBody>
                  <a:tcPr/>
                </a:tc>
                <a:tc>
                  <a:txBody>
                    <a:bodyPr/>
                    <a:lstStyle/>
                    <a:p>
                      <a:pPr algn="ctr"/>
                      <a:r>
                        <a:rPr lang="en-US" sz="1400" dirty="0" smtClean="0"/>
                        <a:t>5PCs</a:t>
                      </a:r>
                      <a:r>
                        <a:rPr lang="en-US" sz="1400" baseline="0" dirty="0" smtClean="0"/>
                        <a:t> or Macs, 5 Tablets</a:t>
                      </a:r>
                      <a:endParaRPr lang="en-US" sz="1400" dirty="0"/>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1PC or Mac, 1 Tablet</a:t>
                      </a:r>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2 PC’s Macs or Tablets</a:t>
                      </a:r>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1 PC</a:t>
                      </a:r>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1 PC</a:t>
                      </a:r>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1 PC</a:t>
                      </a:r>
                      <a:endParaRPr lang="en-US" sz="1400" kern="1200" dirty="0">
                        <a:solidFill>
                          <a:schemeClr val="dk1"/>
                        </a:solidFill>
                        <a:latin typeface="+mn-lt"/>
                        <a:ea typeface="+mn-ea"/>
                        <a:cs typeface="+mn-cs"/>
                      </a:endParaRPr>
                    </a:p>
                  </a:txBody>
                  <a:tcPr/>
                </a:tc>
              </a:tr>
              <a:tr h="1015901">
                <a:tc>
                  <a:txBody>
                    <a:bodyPr/>
                    <a:lstStyle/>
                    <a:p>
                      <a:pPr marL="0" algn="ctr" defTabSz="914400" rtl="0" eaLnBrk="1" latinLnBrk="0" hangingPunct="1"/>
                      <a:r>
                        <a:rPr lang="en-US" sz="1200" kern="1200" dirty="0" smtClean="0">
                          <a:solidFill>
                            <a:schemeClr val="dk1"/>
                          </a:solidFill>
                          <a:latin typeface="+mn-lt"/>
                          <a:ea typeface="+mn-ea"/>
                          <a:cs typeface="+mn-cs"/>
                        </a:rPr>
                        <a:t>Smartphone</a:t>
                      </a:r>
                      <a:r>
                        <a:rPr lang="en-US" sz="1200" kern="1200" baseline="0" dirty="0" smtClean="0">
                          <a:solidFill>
                            <a:schemeClr val="dk1"/>
                          </a:solidFill>
                          <a:latin typeface="+mn-lt"/>
                          <a:ea typeface="+mn-ea"/>
                          <a:cs typeface="+mn-cs"/>
                        </a:rPr>
                        <a:t> </a:t>
                      </a:r>
                      <a:r>
                        <a:rPr lang="en-US" sz="1200" kern="1200" dirty="0" smtClean="0">
                          <a:solidFill>
                            <a:schemeClr val="dk1"/>
                          </a:solidFill>
                          <a:latin typeface="+mn-lt"/>
                          <a:ea typeface="+mn-ea"/>
                          <a:cs typeface="+mn-cs"/>
                        </a:rPr>
                        <a:t>Android, iPhone, Windows Phone</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tc>
              </a:tr>
              <a:tr h="710790">
                <a:tc>
                  <a:txBody>
                    <a:bodyPr/>
                    <a:lstStyle/>
                    <a:p>
                      <a:pPr marL="0" algn="ctr" defTabSz="914400" rtl="0" eaLnBrk="1" latinLnBrk="0" hangingPunct="1"/>
                      <a:r>
                        <a:rPr lang="en-US" sz="1400" kern="1200" dirty="0" smtClean="0">
                          <a:solidFill>
                            <a:schemeClr val="dk1"/>
                          </a:solidFill>
                          <a:latin typeface="+mn-lt"/>
                          <a:ea typeface="+mn-ea"/>
                          <a:cs typeface="+mn-cs"/>
                        </a:rPr>
                        <a:t>Online Storage </a:t>
                      </a:r>
                    </a:p>
                    <a:p>
                      <a:pPr marL="0" algn="ctr" defTabSz="914400" rtl="0" eaLnBrk="1" latinLnBrk="0" hangingPunct="1"/>
                      <a:r>
                        <a:rPr lang="en-US" sz="1400" kern="1200" dirty="0" smtClean="0">
                          <a:solidFill>
                            <a:schemeClr val="dk1"/>
                          </a:solidFill>
                          <a:latin typeface="+mn-lt"/>
                          <a:ea typeface="+mn-ea"/>
                          <a:cs typeface="+mn-cs"/>
                        </a:rPr>
                        <a:t>7GB Free</a:t>
                      </a:r>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20GB Extra for up to 5 users</a:t>
                      </a:r>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20 GB Extra for up to 1 user</a:t>
                      </a:r>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20 GB Extra for up to 1 user</a:t>
                      </a:r>
                      <a:endParaRPr lang="en-US" sz="1400" kern="1200" dirty="0">
                        <a:solidFill>
                          <a:schemeClr val="dk1"/>
                        </a:solidFill>
                        <a:latin typeface="+mn-lt"/>
                        <a:ea typeface="+mn-ea"/>
                        <a:cs typeface="+mn-cs"/>
                      </a:endParaRPr>
                    </a:p>
                  </a:txBody>
                  <a:tcPr/>
                </a:tc>
                <a:tc>
                  <a:txBody>
                    <a:bodyPr/>
                    <a:lstStyle/>
                    <a:p>
                      <a:endParaRPr lang="en-US" dirty="0"/>
                    </a:p>
                  </a:txBody>
                  <a:tcPr/>
                </a:tc>
                <a:tc>
                  <a:txBody>
                    <a:bodyPr/>
                    <a:lstStyle/>
                    <a:p>
                      <a:endParaRPr lang="en-US"/>
                    </a:p>
                  </a:txBody>
                  <a:tcPr/>
                </a:tc>
                <a:tc>
                  <a:txBody>
                    <a:bodyPr/>
                    <a:lstStyle/>
                    <a:p>
                      <a:endParaRPr lang="en-US" dirty="0"/>
                    </a:p>
                  </a:txBody>
                  <a:tcPr/>
                </a:tc>
              </a:tr>
              <a:tr h="710790">
                <a:tc>
                  <a:txBody>
                    <a:bodyPr/>
                    <a:lstStyle/>
                    <a:p>
                      <a:pPr marL="0" algn="ctr" defTabSz="914400" rtl="0" eaLnBrk="1" latinLnBrk="0" hangingPunct="1"/>
                      <a:r>
                        <a:rPr lang="en-US" sz="1400" kern="1200" dirty="0" smtClean="0">
                          <a:solidFill>
                            <a:schemeClr val="dk1"/>
                          </a:solidFill>
                          <a:latin typeface="+mn-lt"/>
                          <a:ea typeface="+mn-ea"/>
                          <a:cs typeface="+mn-cs"/>
                        </a:rPr>
                        <a:t>Skype</a:t>
                      </a:r>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dk1"/>
                          </a:solidFill>
                          <a:latin typeface="+mn-lt"/>
                          <a:ea typeface="+mn-ea"/>
                          <a:cs typeface="+mn-cs"/>
                        </a:rPr>
                        <a:t>60 World Min – 1 user</a:t>
                      </a:r>
                      <a:endParaRPr lang="en-US"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60 World Min – 1 user</a:t>
                      </a:r>
                    </a:p>
                    <a:p>
                      <a:pPr marL="0" algn="ctr" defTabSz="914400" rtl="0" eaLnBrk="1" latinLnBrk="0" hangingPunct="1"/>
                      <a:endParaRPr lang="en-US"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60 World Min – 1 user</a:t>
                      </a:r>
                    </a:p>
                    <a:p>
                      <a:pPr marL="0" algn="ctr" defTabSz="914400" rtl="0" eaLnBrk="1" latinLnBrk="0" hangingPunct="1"/>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tc>
              </a:tr>
              <a:tr h="918104">
                <a:tc>
                  <a:txBody>
                    <a:bodyPr/>
                    <a:lstStyle/>
                    <a:p>
                      <a:r>
                        <a:rPr lang="en-US" sz="1400" kern="1200" dirty="0" smtClean="0">
                          <a:solidFill>
                            <a:schemeClr val="dk1"/>
                          </a:solidFill>
                          <a:latin typeface="+mn-lt"/>
                          <a:ea typeface="+mn-ea"/>
                          <a:cs typeface="+mn-cs"/>
                        </a:rPr>
                        <a:t>Always</a:t>
                      </a:r>
                      <a:r>
                        <a:rPr lang="en-US" sz="1400" kern="1200" baseline="0" dirty="0" smtClean="0">
                          <a:solidFill>
                            <a:schemeClr val="dk1"/>
                          </a:solidFill>
                          <a:latin typeface="+mn-lt"/>
                          <a:ea typeface="+mn-ea"/>
                          <a:cs typeface="+mn-cs"/>
                        </a:rPr>
                        <a:t> up to Date and free Tech Support</a:t>
                      </a:r>
                      <a:endParaRPr lang="en-US" sz="1400" kern="1200" dirty="0">
                        <a:solidFill>
                          <a:schemeClr val="dk1"/>
                        </a:solidFill>
                        <a:latin typeface="+mn-lt"/>
                        <a:ea typeface="+mn-ea"/>
                        <a:cs typeface="+mn-cs"/>
                      </a:endParaRPr>
                    </a:p>
                  </a:txBody>
                  <a:tcPr/>
                </a:tc>
                <a:tc>
                  <a:txBody>
                    <a:bodyPr/>
                    <a:lstStyle/>
                    <a:p>
                      <a:endParaRPr lang="en-US" sz="1400" kern="1200" dirty="0">
                        <a:solidFill>
                          <a:schemeClr val="dk1"/>
                        </a:solidFill>
                        <a:latin typeface="+mn-lt"/>
                        <a:ea typeface="+mn-ea"/>
                        <a:cs typeface="+mn-cs"/>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pic>
        <p:nvPicPr>
          <p:cNvPr id="2052"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3001" y="2098882"/>
            <a:ext cx="1219199" cy="56811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72400" y="2093913"/>
            <a:ext cx="1212850" cy="573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38400" y="2087102"/>
            <a:ext cx="1220787" cy="57989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0" y="2087102"/>
            <a:ext cx="1220787" cy="57989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123"/>
          <a:stretch/>
        </p:blipFill>
        <p:spPr bwMode="auto">
          <a:xfrm>
            <a:off x="5209674" y="2057400"/>
            <a:ext cx="1038726"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297" r="7059"/>
          <a:stretch/>
        </p:blipFill>
        <p:spPr bwMode="auto">
          <a:xfrm>
            <a:off x="6485021" y="2111707"/>
            <a:ext cx="1118937" cy="55529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63770" y="3886200"/>
            <a:ext cx="268204" cy="2682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4"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59964" y="3886200"/>
            <a:ext cx="268204" cy="2682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5"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31564" y="3886200"/>
            <a:ext cx="268204" cy="2682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9"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20627" y="4708358"/>
            <a:ext cx="268204" cy="2682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01740" y="4731920"/>
            <a:ext cx="268204" cy="2682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1"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66196" y="4738438"/>
            <a:ext cx="268204" cy="2682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3"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63770" y="6284996"/>
            <a:ext cx="268204" cy="2682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4"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59964" y="6284996"/>
            <a:ext cx="268204" cy="2682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5" name="Picture 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31564" y="6284996"/>
            <a:ext cx="268204" cy="2682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7293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E-mail for Business</a:t>
            </a:r>
            <a:endParaRPr lang="en-US" sz="3200" dirty="0"/>
          </a:p>
        </p:txBody>
      </p:sp>
      <p:sp>
        <p:nvSpPr>
          <p:cNvPr id="3" name="Content Placeholder 2"/>
          <p:cNvSpPr>
            <a:spLocks noGrp="1"/>
          </p:cNvSpPr>
          <p:nvPr>
            <p:ph idx="1"/>
          </p:nvPr>
        </p:nvSpPr>
        <p:spPr>
          <a:noFill/>
        </p:spPr>
        <p:txBody>
          <a:bodyPr/>
          <a:lstStyle/>
          <a:p>
            <a:r>
              <a:rPr lang="en-US" sz="2800" dirty="0" smtClean="0"/>
              <a:t>Hosted vs Exchange</a:t>
            </a:r>
          </a:p>
          <a:p>
            <a:pPr lvl="1"/>
            <a:r>
              <a:rPr lang="en-US" sz="2400" dirty="0" smtClean="0"/>
              <a:t>Pros &amp; Cons</a:t>
            </a:r>
          </a:p>
          <a:p>
            <a:pPr marL="457200" lvl="1" indent="0">
              <a:buNone/>
            </a:pPr>
            <a:endParaRPr lang="en-US" sz="2400" dirty="0" smtClean="0"/>
          </a:p>
          <a:p>
            <a:r>
              <a:rPr lang="en-US" sz="2800" dirty="0" smtClean="0"/>
              <a:t>Mobile</a:t>
            </a:r>
          </a:p>
          <a:p>
            <a:pPr lvl="1"/>
            <a:r>
              <a:rPr lang="en-US" sz="2400" dirty="0" smtClean="0"/>
              <a:t>Ways to use email when away</a:t>
            </a:r>
          </a:p>
          <a:p>
            <a:pPr marL="457200" lvl="1" indent="0">
              <a:buNone/>
            </a:pPr>
            <a:endParaRPr lang="en-US" sz="2400" dirty="0" smtClean="0"/>
          </a:p>
          <a:p>
            <a:r>
              <a:rPr lang="en-US" sz="2800" dirty="0" smtClean="0"/>
              <a:t>Security</a:t>
            </a:r>
          </a:p>
          <a:p>
            <a:pPr lvl="1"/>
            <a:r>
              <a:rPr lang="en-US" sz="2400" dirty="0" smtClean="0"/>
              <a:t>Protecting data and messages</a:t>
            </a:r>
          </a:p>
          <a:p>
            <a:pPr marL="0"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67400" y="3048000"/>
            <a:ext cx="1981200" cy="2045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3281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Hosted vs Exchange</a:t>
            </a:r>
            <a:endParaRPr lang="en-US" sz="3200" dirty="0"/>
          </a:p>
        </p:txBody>
      </p:sp>
      <p:sp>
        <p:nvSpPr>
          <p:cNvPr id="3" name="Content Placeholder 2"/>
          <p:cNvSpPr>
            <a:spLocks noGrp="1"/>
          </p:cNvSpPr>
          <p:nvPr>
            <p:ph idx="1"/>
          </p:nvPr>
        </p:nvSpPr>
        <p:spPr>
          <a:noFill/>
        </p:spPr>
        <p:txBody>
          <a:bodyPr>
            <a:normAutofit/>
          </a:bodyPr>
          <a:lstStyle/>
          <a:p>
            <a:pPr marL="0" indent="0">
              <a:buNone/>
            </a:pPr>
            <a:r>
              <a:rPr lang="en-US" sz="2400" dirty="0" smtClean="0"/>
              <a:t>As cost of server up keep, power consumption, price of onsite or in house Network Admin costs continue to rise many companies are looking at hosting as an option for their Exchange email services.</a:t>
            </a:r>
          </a:p>
          <a:p>
            <a:pPr marL="0" indent="0">
              <a:buNone/>
            </a:pPr>
            <a:endParaRPr lang="en-US" sz="2400" dirty="0"/>
          </a:p>
          <a:p>
            <a:pPr marL="0" indent="0">
              <a:buNone/>
            </a:pPr>
            <a:r>
              <a:rPr lang="en-US" sz="2400" dirty="0" smtClean="0"/>
              <a:t>Depending on how it is hosted you will either be in a lump group and have to go by their standards, or you can have a Virtual Machine which will act the same as your own internal exchange server.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4684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Hosted Pros and Cons</a:t>
            </a:r>
            <a:br>
              <a:rPr lang="en-US" sz="3200" dirty="0" smtClean="0"/>
            </a:br>
            <a:r>
              <a:rPr lang="en-US" sz="2400" dirty="0" smtClean="0"/>
              <a:t>*Trick is going to be how it is hosted*</a:t>
            </a:r>
            <a:endParaRPr lang="en-US" sz="2400" dirty="0"/>
          </a:p>
        </p:txBody>
      </p:sp>
      <p:sp>
        <p:nvSpPr>
          <p:cNvPr id="3" name="Content Placeholder 2"/>
          <p:cNvSpPr>
            <a:spLocks noGrp="1"/>
          </p:cNvSpPr>
          <p:nvPr>
            <p:ph idx="1"/>
          </p:nvPr>
        </p:nvSpPr>
        <p:spPr>
          <a:noFill/>
        </p:spPr>
        <p:txBody>
          <a:bodyPr/>
          <a:lstStyle/>
          <a:p>
            <a:pPr marL="0" indent="0">
              <a:buNone/>
            </a:pPr>
            <a:r>
              <a:rPr lang="en-US" sz="2400" dirty="0"/>
              <a:t>Benefits:</a:t>
            </a:r>
          </a:p>
          <a:p>
            <a:r>
              <a:rPr lang="en-US" sz="2000" dirty="0"/>
              <a:t>No servers in house to maintain</a:t>
            </a:r>
          </a:p>
          <a:p>
            <a:r>
              <a:rPr lang="en-US" sz="2000" dirty="0"/>
              <a:t>Automatic OWA/Active Sync</a:t>
            </a:r>
          </a:p>
          <a:p>
            <a:r>
              <a:rPr lang="en-US" sz="2000" dirty="0"/>
              <a:t>Automatic updates of versions and hot </a:t>
            </a:r>
            <a:r>
              <a:rPr lang="en-US" sz="2000" dirty="0" smtClean="0"/>
              <a:t>fixes</a:t>
            </a:r>
          </a:p>
          <a:p>
            <a:r>
              <a:rPr lang="en-US" sz="2000" dirty="0" smtClean="0"/>
              <a:t>Licensing no longer an issue to keep up with internally</a:t>
            </a:r>
            <a:endParaRPr lang="en-US" sz="2000" dirty="0"/>
          </a:p>
          <a:p>
            <a:pPr marL="0" indent="0">
              <a:buNone/>
            </a:pPr>
            <a:endParaRPr lang="en-US" sz="2400" dirty="0" smtClean="0"/>
          </a:p>
          <a:p>
            <a:pPr marL="0" indent="0">
              <a:buNone/>
            </a:pPr>
            <a:r>
              <a:rPr lang="en-US" sz="2400" dirty="0" smtClean="0"/>
              <a:t>Cons:</a:t>
            </a:r>
          </a:p>
          <a:p>
            <a:r>
              <a:rPr lang="en-US" sz="2000" dirty="0" smtClean="0"/>
              <a:t>No full control of the system</a:t>
            </a:r>
          </a:p>
          <a:p>
            <a:r>
              <a:rPr lang="en-US" sz="2000" dirty="0" smtClean="0"/>
              <a:t>You don’t control the security</a:t>
            </a:r>
          </a:p>
          <a:p>
            <a:r>
              <a:rPr lang="en-US" sz="2000" dirty="0" smtClean="0"/>
              <a:t>Monthly subscription</a:t>
            </a:r>
          </a:p>
          <a:p>
            <a:r>
              <a:rPr lang="en-US" sz="2000" dirty="0" smtClean="0"/>
              <a:t>Loss of Internet means loss of internal exchange services</a:t>
            </a:r>
          </a:p>
          <a:p>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232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Mobile Email</a:t>
            </a:r>
            <a:endParaRPr lang="en-US" sz="3200" dirty="0"/>
          </a:p>
        </p:txBody>
      </p:sp>
      <p:sp>
        <p:nvSpPr>
          <p:cNvPr id="3" name="Content Placeholder 2"/>
          <p:cNvSpPr>
            <a:spLocks noGrp="1"/>
          </p:cNvSpPr>
          <p:nvPr>
            <p:ph idx="1"/>
          </p:nvPr>
        </p:nvSpPr>
        <p:spPr>
          <a:noFill/>
        </p:spPr>
        <p:txBody>
          <a:bodyPr>
            <a:normAutofit/>
          </a:bodyPr>
          <a:lstStyle/>
          <a:p>
            <a:pPr marL="0" indent="0">
              <a:buNone/>
            </a:pPr>
            <a:r>
              <a:rPr lang="en-US" sz="2400" dirty="0" smtClean="0"/>
              <a:t>With the advancements in IIS on Exchange Servers more and more businesses are offering mobile email solutions.  These allow the end user to stay connected to the flow of email in the office when away and take care of business when away.  With Smartphone's and Tablets even working on attachments is made easy, thus creating an environment where more work is done mobile than ever it was in the past.</a:t>
            </a:r>
          </a:p>
          <a:p>
            <a:pPr marL="0" indent="0">
              <a:buNone/>
            </a:pPr>
            <a:endParaRPr lang="en-US" sz="2400" dirty="0"/>
          </a:p>
          <a:p>
            <a:pPr marL="0" indent="0">
              <a:buNone/>
            </a:pPr>
            <a:r>
              <a:rPr lang="en-US" sz="2400" dirty="0" smtClean="0"/>
              <a:t>Google for example provides businesses with mobile solutions with their global email and data storage.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0502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Options</a:t>
            </a:r>
            <a:endParaRPr lang="en-US" dirty="0"/>
          </a:p>
        </p:txBody>
      </p:sp>
      <p:sp>
        <p:nvSpPr>
          <p:cNvPr id="3" name="Content Placeholder 2"/>
          <p:cNvSpPr>
            <a:spLocks noGrp="1"/>
          </p:cNvSpPr>
          <p:nvPr>
            <p:ph idx="1"/>
          </p:nvPr>
        </p:nvSpPr>
        <p:spPr>
          <a:noFill/>
        </p:spPr>
        <p:txBody>
          <a:bodyPr/>
          <a:lstStyle/>
          <a:p>
            <a:pPr marL="0" indent="0">
              <a:buNone/>
            </a:pPr>
            <a:r>
              <a:rPr lang="en-US" dirty="0" smtClean="0"/>
              <a:t>IIS and Hosted Exchange Options</a:t>
            </a:r>
          </a:p>
          <a:p>
            <a:r>
              <a:rPr lang="en-US" dirty="0" smtClean="0"/>
              <a:t>OWA</a:t>
            </a:r>
          </a:p>
          <a:p>
            <a:r>
              <a:rPr lang="en-US" dirty="0" smtClean="0"/>
              <a:t>ActiveSync</a:t>
            </a:r>
          </a:p>
          <a:p>
            <a:pPr marL="0" indent="0">
              <a:buNone/>
            </a:pPr>
            <a:r>
              <a:rPr lang="en-US" dirty="0" smtClean="0"/>
              <a:t>MS Office 365</a:t>
            </a:r>
          </a:p>
          <a:p>
            <a:r>
              <a:rPr lang="en-US" dirty="0" smtClean="0"/>
              <a:t>One Drive</a:t>
            </a:r>
          </a:p>
          <a:p>
            <a:pPr marL="0" indent="0">
              <a:buNone/>
            </a:pPr>
            <a:r>
              <a:rPr lang="en-US" dirty="0" smtClean="0"/>
              <a:t>Other Providers</a:t>
            </a:r>
          </a:p>
          <a:p>
            <a:r>
              <a:rPr lang="en-US" dirty="0" smtClean="0"/>
              <a:t>Google Apps for Business</a:t>
            </a:r>
          </a:p>
          <a:p>
            <a:pPr marL="0"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5049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Email Secure Attachments with a client Portal</a:t>
            </a:r>
            <a:endParaRPr lang="en-US" sz="3200" dirty="0"/>
          </a:p>
        </p:txBody>
      </p:sp>
      <p:sp>
        <p:nvSpPr>
          <p:cNvPr id="7" name="TextBox 6"/>
          <p:cNvSpPr txBox="1"/>
          <p:nvPr/>
        </p:nvSpPr>
        <p:spPr>
          <a:xfrm>
            <a:off x="3429000" y="3496270"/>
            <a:ext cx="1828800" cy="923330"/>
          </a:xfrm>
          <a:prstGeom prst="rect">
            <a:avLst/>
          </a:prstGeom>
          <a:noFill/>
        </p:spPr>
        <p:txBody>
          <a:bodyPr wrap="square" rtlCol="0">
            <a:spAutoFit/>
          </a:bodyPr>
          <a:lstStyle/>
          <a:p>
            <a:pPr algn="ctr"/>
            <a:r>
              <a:rPr lang="en-US" dirty="0" smtClean="0"/>
              <a:t>Attachments are uploaded to ShareFile</a:t>
            </a:r>
            <a:endParaRPr lang="en-US" sz="1800" kern="1200" dirty="0">
              <a:solidFill>
                <a:schemeClr val="tx1"/>
              </a:solidFill>
              <a:latin typeface="+mn-lt"/>
              <a:ea typeface="+mn-ea"/>
              <a:cs typeface="+mn-cs"/>
            </a:endParaRPr>
          </a:p>
        </p:txBody>
      </p:sp>
      <p:sp>
        <p:nvSpPr>
          <p:cNvPr id="9" name="TextBox 8"/>
          <p:cNvSpPr txBox="1"/>
          <p:nvPr/>
        </p:nvSpPr>
        <p:spPr>
          <a:xfrm>
            <a:off x="2057400" y="5562600"/>
            <a:ext cx="4648199" cy="923330"/>
          </a:xfrm>
          <a:prstGeom prst="rect">
            <a:avLst/>
          </a:prstGeom>
          <a:noFill/>
        </p:spPr>
        <p:txBody>
          <a:bodyPr wrap="square" rtlCol="0">
            <a:spAutoFit/>
          </a:bodyPr>
          <a:lstStyle/>
          <a:p>
            <a:r>
              <a:rPr lang="en-US" sz="1800" kern="1200" dirty="0" smtClean="0">
                <a:solidFill>
                  <a:schemeClr val="tx1"/>
                </a:solidFill>
                <a:latin typeface="+mn-lt"/>
                <a:ea typeface="+mn-ea"/>
                <a:cs typeface="+mn-cs"/>
              </a:rPr>
              <a:t>Send a file via email and request a file via email, or upload to a folder where a notification is sent.</a:t>
            </a:r>
            <a:endParaRPr lang="en-US" sz="1800" kern="1200" dirty="0">
              <a:solidFill>
                <a:schemeClr val="tx1"/>
              </a:solidFill>
              <a:latin typeface="+mn-lt"/>
              <a:ea typeface="+mn-ea"/>
              <a:cs typeface="+mn-cs"/>
            </a:endParaRPr>
          </a:p>
        </p:txBody>
      </p:sp>
      <p:sp>
        <p:nvSpPr>
          <p:cNvPr id="10" name="AutoShape 2" descr="data:image/jpeg;base64,/9j/4AAQSkZJRgABAQEAYABgAAD/2wBDAAoHBwkHBgoJCAkLCwoMDxkQDw4ODx4WFxIZJCAmJSMgIyIoLTkwKCo2KyIjMkQyNjs9QEBAJjBGS0U+Sjk/QD3/2wBDAQsLCw8NDx0QEB09KSMpPT09PT09PT09PT09PT09PT09PT09PT09PT09PT09PT09PT09PT09PT09PT09PT09PT3/wAARCACvAK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Wql3fpaoSSM02/vVtYySecVyV3evcSEknGa8/GYv2Xux3GkaV1rAmPAzVM3jnvVMU8c14NSpKbvJlFgXL+tO+0v61AKfWTbKRN9pf1o+0v61DmjNIZP9of1o+0P61DmjNAE32h/Wj7Q/rUOaM0AS/an9aPtT+tRUUXAl+0v60faX9ahzRmgCQ3T+tNN0/rUZppNNNiZML5kPPNaFtrWzAbisZjTCa3p1Z03eLJZ3FreJcICCM1ZxXDWl69tKpDHGa7GzuluYFZTk45r3sHivbKz3JOY1q/W5lUI2RWWOaaxGaBxXiVqjqS5mCJRThUYNPFc7KRIDTxUYNOBqGUh9FJS0hhRRRQAUUUUAJRRRQAUUUUANNNNKaaapEsaaYacaaatCGlsVs6Be+WXjZugyM1isMURMyklTg10UKjpzUkSNJpQaYTSg1mwRKDTwaiBp4NZtDTJAaeDUQNOBqWikyQGgmmE1oabpct6d5JSAdWHU+w/xqqdKdWXLBajvpqVFV3IVULOeijk1fg0W8m+8qRD1c9fwFdDa2UNomIUC56nufqasV7NHKoJXqO5HOYK+HWI+e6H/AAFP/r0j+HWA/d3APsyY/rW9n6UAg11f2dh/5fzFzM5SfSLy3BYRCRPVDn9OtUgTuwRj1HcV3JFU7zTYL1f3qgP2deCK462Uq16T+TKU+5yR4ppNWb+wmsZAJBuQ8CQDg+3saqE1486coS5ZLUq9xSaYTQTTSaSQrjSaaTSk0wmrRLBjSIetIxpFNaRRNwzRmm5ozTaEmSg08GogacDWbRSZNmgGoxTgSeB1qbFJmhpVj/aF3tb/AFSDLkfyrr0RY1CouFAwAKoaBafZtLjJGHl/eN+PT9MVok4GT0FfR4GgqVJPqyW7kU9zHawmSZgqj881g3XiGaU7LZBGp/iblj/QfrVDUtQa/uy4z5KcRD+v41V3DvXnYvHzlJxpOyGl3LbahdsfmuJvwbH8qdHqt5EfluHP+/hh+vNJBpV9cRh4oCFPTcQuar3FrPaOFniKZ6HPB+hrkviYrnba+8eht2niLcwS7jVM/wAa5IH1HatyNw6BlIIPcciuFz3Namh6mbe5W2dswyHCZ/hb0+hrvweYSbUKv3iaOiuII7mJopVBR+tcdfWjWNw0LknByp/vL2NdxWH4lty9qlwB80TAH3U//XxXVj8Op0+ZboSZzRNNJpM00mvn0h3Ammk0E00mrSJbEJoBppoBq0hNjAacDUQNPBqmhJkgNOBqMGnA1DQ0yQGlzgUwGlPKMR25qbalJnosUflxqg6KoFVdYlMWk3LDrsx+fH9aswSCaFJF6Oob8xUGp27XOnTwx8u6HaPftX1E9ab5ewjiQ3arukwJc6rDG4JXJbHY4Gazgx2g4xn1qa1u3tLlJ0+8h6eo718xStGonLa5R34FUtTtVu7GWMjLBSyf7wHFLYajb6hDvgfJH3lPDA/SrmK+o92pC26Ytjz8lgxDDBHGD1BpuTg7Tg9QfQ12Wo6TDqCZf5JQOJVHI+vqK5S+0+fT5dsoOwnCuOjf/X9q+fxGCnQd1qh3O1tJRPaxSA5LoG/MVBrCK+k3QfAHlMc++OK5nT9fm0+ERsiywg/KC2GWk1LX5dQRoRGsUHGQDktz3r0nj6Tpa722EZpPp0xTc0hakzXiJXFcCaaTQTTSapITYpNNFNJpVNWkS2MzS5pmaXNU0K5IDTgajBpwNQ0UmPBp4JHTrUQNOBqWhpnY+GL7zrEW0h/ew8fVe3+FbnWvObS7lsrpJ4WwycYPQj0PtXcabqMOo23mw5GOGQ9VNe5gsQpx5HuhmPrehOZXurNQ27BkiHJz3I/wrnsE8H1r0c81j6poEd+TLDiK46k4+VvqP61lisBze/T37AcnFK8DK8Tski8hlNdJpviRJcRXxVH6CXop+vp/KuaureWznMNwhST0xwfoe9RZGOeR1rz6Vaph5afcFz0kEEZHIpk0Ec8ZjlRXRuoI61xel67PppWNt0tt/czyv0P9K7G0vILy2WaCQMh79x7Eete3RxEK6t17AcprOhvp4M8A323Vs/eT6+1Y2a9JKhgQ3Kkcg1w2t6adMvgqcW8vMft6j8P5V52Mwap+/DYGZ2aM03NGa89ITYE00mgmmk1SRNxCaQGkY0gNUkJiE0A00mgGraEmSg0oNMBpc1Fh3JAadmowaUHg4NTYaJNwwDz9BUttdTWkqy28nlyDuOh+o7iu803TItOtRFEFzgb2xyx9c1m+KNNiksHvFQCeLBLAcsucYNd7wEqcedPVFWsS6R4ig1AiGUiO56bc8P8AT/CtuvLgxB9PpW7pPiee1ZIbwtPDkKH/AI1+vqP1rbD46/u1PvBM6q8sob6Ex3EYde3qPoa5LVPD82nIZof3sAHJ/iX6/wCIrtgcigjt2rqr4eFZa79xnmOTk8cVf0jUn02+Ryf3DsFlHbHTP4VX1GNINSuYo/uLIwUdgKqs2VI9jXhx5qU7rdE3PUAcqDWR4otxNo0kmMvCRIv8j+hNaNkxaxgLdTGpP1xUWrY/si8z08h//QTX0FRKcGn2KPOsnAzSE03dlR9KQmvnbakCk0hNITSE1SQmBNKh60wmlQ9apITYzNANNzQDVNE3JM0uaZmjNTYdyXNHJBX1FR5p9IaZ6ZpVyLvTbeYHO+NSfr3/AFqS8txd2k0BOBKhTI7ZrmfB2pgb9NkI3Al4uevqP6/jXW171KSq00zRPQ8vmjaCZ4pRtkRirL7jrTMkgiu31/w+uop9ot9qXSjvwHHof8a4q4hltZDFcRmOQdmHX6dj+FePXw8qT8iXodZpHiqA2iR37FJUGC+0kN7+1T3/AIqs4YiLRhcTHgAcAfU/4Vw4OKUnnJPJrRY2qo2DmHvI7uzyHczHJPvnJqaytWv7yK2UEmQ4JHYdzUEEM11KIbeNpJW6KBz/APW/Hiu68P6ENLiMkpVrl/vED7o9BUUKEqsrvYaVzYQAKAOgFZXiacQaDcfNhpAIx+J/wzWsa4nxbqYurpLOPlIDlyP7+On4f1r1cTU9nTbG3ZHP9aQ0ZppNeHYzbFzSZpuaM07CFNIpppNIpqkhNjSaAaaTQDVtEpkmaXNMzRmpaGmTZozUeaM1Nh3J4pnhlWWJijqcqV7H2rvNC8QxarGIpMJdqOU/vepH+HavPQaUOVcMh2svII4IP1rejWdJ+RUZWPXAcioLm0guojHPEkinswzXHaZ4xuLZBHfp9oQcB1wH/Hsa6S18R6ZdqNt1HG392Q7T+tenGvTq9TRNMry+EdMkPypJD/uSdfzzTY/B2mRuC/nyD0eTj9MVuJKjjKMrD1BzTXnjjBMjqo92FP2NLeyCyIrSygs4/LtokiX/AGRjP1qyBjvWRd+J9LtRn7Ssp/uxfMf04rmtS8X3V2PKtlNtGeOG/eEfXt+H50p4inSQOSRteIvEiWCva2rBrojkjpGP8fauH3Ejk5Pqev50hYY7/ie9NJxXl1qrqyuzJyuOJpCaQmmk1lYVxc0ZpuaM00hNhmhTTM0qmqSE2EymNsMMGm5xW74m077NOsijg965/dzWk4OLsJppj804GowacDUWHcfmjNNzRmlYCTNGabmjNKw7jqXORjj8qZmk6UguPyB0GPpxR8n93P15puaM0WYDs+nA9KM5poajNFguLmjNNzRmqsFxc0ZpuaM0WFcM0ZpuaM07BcCakgVpSQoJNQ5ycV03hnSmuFkfpnpkVrTp88rAk5Ox1ut6Wl9aMMcgcV5tqGnSWczAqcZr104IxWZqWjQ30ZDKM+tehVoc+xtKFzyoUoroNV8Nra5KuMjsRXPshSvPlTcXZmDTW4tGaNtG2osFx2aM0m2jbRYLi5ozSYoxSsMXNGaXZ70bPeiwXELUE0hSgp70WFcM0ZpNtG2nYAzRml2e9Js96LAJSHPQc0+KAyOFB610uleFROyvJKD7AVpCk5vQFFy2MjSdKm1C4QBDtzya9L02wSytkQKM45pdP06GyhVUQZHernSvQo0VBG8IWP/Z"/>
          <p:cNvSpPr>
            <a:spLocks noChangeAspect="1" noChangeArrowheads="1"/>
          </p:cNvSpPr>
          <p:nvPr/>
        </p:nvSpPr>
        <p:spPr bwMode="auto">
          <a:xfrm>
            <a:off x="63500" y="-800100"/>
            <a:ext cx="1666875" cy="16668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6893837" y="1859360"/>
            <a:ext cx="1564363" cy="1645840"/>
            <a:chOff x="6893837" y="1859360"/>
            <a:chExt cx="1564363" cy="1645840"/>
          </a:xfrm>
        </p:grpSpPr>
        <p:pic>
          <p:nvPicPr>
            <p:cNvPr id="11" name="Picture 10"/>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93360" y="1859360"/>
              <a:ext cx="883840" cy="8838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93837" y="2829972"/>
              <a:ext cx="1564363" cy="675228"/>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grpSp>
        <p:nvGrpSpPr>
          <p:cNvPr id="14" name="Group 13"/>
          <p:cNvGrpSpPr/>
          <p:nvPr/>
        </p:nvGrpSpPr>
        <p:grpSpPr>
          <a:xfrm>
            <a:off x="3310837" y="1385311"/>
            <a:ext cx="2118270" cy="1059135"/>
            <a:chOff x="2232136" y="1017"/>
            <a:chExt cx="2118270" cy="1059135"/>
          </a:xfrm>
        </p:grpSpPr>
        <p:sp>
          <p:nvSpPr>
            <p:cNvPr id="30" name="Rounded Rectangle 29"/>
            <p:cNvSpPr/>
            <p:nvPr/>
          </p:nvSpPr>
          <p:spPr>
            <a:xfrm>
              <a:off x="2232136" y="1017"/>
              <a:ext cx="2118270" cy="10591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2263157" y="32038"/>
              <a:ext cx="2056228" cy="99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ShareFile</a:t>
              </a:r>
              <a:endParaRPr lang="en-US" sz="2200" kern="1200" dirty="0"/>
            </a:p>
          </p:txBody>
        </p:sp>
      </p:grpSp>
      <p:grpSp>
        <p:nvGrpSpPr>
          <p:cNvPr id="15" name="Group 14"/>
          <p:cNvGrpSpPr/>
          <p:nvPr/>
        </p:nvGrpSpPr>
        <p:grpSpPr>
          <a:xfrm>
            <a:off x="5051470" y="2877617"/>
            <a:ext cx="370697" cy="1102766"/>
            <a:chOff x="3972769" y="1493323"/>
            <a:chExt cx="370697" cy="1102766"/>
          </a:xfrm>
        </p:grpSpPr>
        <p:sp>
          <p:nvSpPr>
            <p:cNvPr id="28" name="Left-Right Arrow 27"/>
            <p:cNvSpPr/>
            <p:nvPr/>
          </p:nvSpPr>
          <p:spPr>
            <a:xfrm rot="3612512">
              <a:off x="3606735" y="1859357"/>
              <a:ext cx="1102766" cy="370697"/>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Left-Right Arrow 6"/>
            <p:cNvSpPr/>
            <p:nvPr/>
          </p:nvSpPr>
          <p:spPr>
            <a:xfrm rot="3612512">
              <a:off x="3717944" y="1933496"/>
              <a:ext cx="880348" cy="222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16" name="Group 15"/>
          <p:cNvGrpSpPr/>
          <p:nvPr/>
        </p:nvGrpSpPr>
        <p:grpSpPr>
          <a:xfrm>
            <a:off x="5044530" y="4413554"/>
            <a:ext cx="2118270" cy="1059135"/>
            <a:chOff x="3965829" y="3029260"/>
            <a:chExt cx="2118270" cy="1059135"/>
          </a:xfrm>
        </p:grpSpPr>
        <p:sp>
          <p:nvSpPr>
            <p:cNvPr id="26" name="Rounded Rectangle 25"/>
            <p:cNvSpPr/>
            <p:nvPr/>
          </p:nvSpPr>
          <p:spPr>
            <a:xfrm>
              <a:off x="3965829" y="3029260"/>
              <a:ext cx="2118270" cy="10591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8"/>
            <p:cNvSpPr/>
            <p:nvPr/>
          </p:nvSpPr>
          <p:spPr>
            <a:xfrm>
              <a:off x="3996850" y="3060281"/>
              <a:ext cx="2056228" cy="99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Client\Customer</a:t>
              </a:r>
              <a:endParaRPr lang="en-US" sz="2200" kern="1200" dirty="0"/>
            </a:p>
          </p:txBody>
        </p:sp>
      </p:grpSp>
      <p:grpSp>
        <p:nvGrpSpPr>
          <p:cNvPr id="17" name="Group 16"/>
          <p:cNvGrpSpPr/>
          <p:nvPr/>
        </p:nvGrpSpPr>
        <p:grpSpPr>
          <a:xfrm>
            <a:off x="3745702" y="4757773"/>
            <a:ext cx="1219196" cy="370697"/>
            <a:chOff x="2667001" y="3373479"/>
            <a:chExt cx="1219196" cy="370697"/>
          </a:xfrm>
        </p:grpSpPr>
        <p:sp>
          <p:nvSpPr>
            <p:cNvPr id="24" name="Left-Right Arrow 23"/>
            <p:cNvSpPr/>
            <p:nvPr/>
          </p:nvSpPr>
          <p:spPr>
            <a:xfrm rot="10800000">
              <a:off x="2667001" y="3373479"/>
              <a:ext cx="1219196" cy="370697"/>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Left-Right Arrow 10"/>
            <p:cNvSpPr/>
            <p:nvPr/>
          </p:nvSpPr>
          <p:spPr>
            <a:xfrm rot="21600000">
              <a:off x="2778210" y="3447618"/>
              <a:ext cx="996778" cy="222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18" name="Group 17"/>
          <p:cNvGrpSpPr/>
          <p:nvPr/>
        </p:nvGrpSpPr>
        <p:grpSpPr>
          <a:xfrm>
            <a:off x="1547801" y="4413554"/>
            <a:ext cx="2118270" cy="1059135"/>
            <a:chOff x="469100" y="3029260"/>
            <a:chExt cx="2118270" cy="1059135"/>
          </a:xfrm>
        </p:grpSpPr>
        <p:sp>
          <p:nvSpPr>
            <p:cNvPr id="22" name="Rounded Rectangle 21"/>
            <p:cNvSpPr/>
            <p:nvPr/>
          </p:nvSpPr>
          <p:spPr>
            <a:xfrm>
              <a:off x="469100" y="3029260"/>
              <a:ext cx="2118270" cy="10591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12"/>
            <p:cNvSpPr/>
            <p:nvPr/>
          </p:nvSpPr>
          <p:spPr>
            <a:xfrm>
              <a:off x="500121" y="3060281"/>
              <a:ext cx="2056228" cy="99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Office Email</a:t>
              </a:r>
              <a:endParaRPr lang="en-US" sz="2200" kern="1200" dirty="0"/>
            </a:p>
          </p:txBody>
        </p:sp>
      </p:grpSp>
      <p:grpSp>
        <p:nvGrpSpPr>
          <p:cNvPr id="19" name="Group 18"/>
          <p:cNvGrpSpPr/>
          <p:nvPr/>
        </p:nvGrpSpPr>
        <p:grpSpPr>
          <a:xfrm>
            <a:off x="3303105" y="2877617"/>
            <a:ext cx="370697" cy="1102766"/>
            <a:chOff x="2224404" y="1493323"/>
            <a:chExt cx="370697" cy="1102766"/>
          </a:xfrm>
        </p:grpSpPr>
        <p:sp>
          <p:nvSpPr>
            <p:cNvPr id="20" name="Left-Right Arrow 19"/>
            <p:cNvSpPr/>
            <p:nvPr/>
          </p:nvSpPr>
          <p:spPr>
            <a:xfrm rot="18012472">
              <a:off x="1858370" y="1859357"/>
              <a:ext cx="1102766" cy="370697"/>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Left-Right Arrow 14"/>
            <p:cNvSpPr/>
            <p:nvPr/>
          </p:nvSpPr>
          <p:spPr>
            <a:xfrm rot="18012472">
              <a:off x="1969579" y="1933496"/>
              <a:ext cx="880348" cy="222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sp>
        <p:nvSpPr>
          <p:cNvPr id="3" name="&quot;No&quot; Symbol 2"/>
          <p:cNvSpPr/>
          <p:nvPr/>
        </p:nvSpPr>
        <p:spPr>
          <a:xfrm>
            <a:off x="3886200" y="4572000"/>
            <a:ext cx="990600" cy="838200"/>
          </a:xfrm>
          <a:prstGeom prst="noSmoking">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60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Apps</a:t>
            </a:r>
            <a:endParaRPr lang="en-US" dirty="0"/>
          </a:p>
        </p:txBody>
      </p:sp>
      <p:sp>
        <p:nvSpPr>
          <p:cNvPr id="3" name="Content Placeholder 2"/>
          <p:cNvSpPr>
            <a:spLocks noGrp="1"/>
          </p:cNvSpPr>
          <p:nvPr>
            <p:ph idx="1"/>
          </p:nvPr>
        </p:nvSpPr>
        <p:spPr>
          <a:noFill/>
        </p:spPr>
        <p:txBody>
          <a:bodyPr/>
          <a:lstStyle/>
          <a:p>
            <a:r>
              <a:rPr lang="en-US" sz="2400" dirty="0"/>
              <a:t>Microsoft Office Mobile</a:t>
            </a:r>
          </a:p>
          <a:p>
            <a:pPr lvl="1"/>
            <a:r>
              <a:rPr lang="en-US" sz="1400" dirty="0" smtClean="0"/>
              <a:t>Works with One Drive and SharePoint online data storage and sharing</a:t>
            </a:r>
          </a:p>
          <a:p>
            <a:r>
              <a:rPr lang="en-US" sz="2400" dirty="0" smtClean="0"/>
              <a:t>World Lens - Free</a:t>
            </a:r>
          </a:p>
          <a:p>
            <a:pPr lvl="1"/>
            <a:r>
              <a:rPr lang="en-US" sz="1400" dirty="0">
                <a:hlinkClick r:id="rId2"/>
              </a:rPr>
              <a:t>https://</a:t>
            </a:r>
            <a:r>
              <a:rPr lang="en-US" sz="1400" dirty="0" smtClean="0">
                <a:hlinkClick r:id="rId2"/>
              </a:rPr>
              <a:t>itunes.apple.com/us/app/word-lens/id383463868?mt=8</a:t>
            </a:r>
            <a:endParaRPr lang="en-US" sz="1400" dirty="0" smtClean="0"/>
          </a:p>
          <a:p>
            <a:r>
              <a:rPr lang="en-US" sz="2400" dirty="0" smtClean="0"/>
              <a:t>Dropbox Mail - Free</a:t>
            </a:r>
          </a:p>
          <a:p>
            <a:pPr lvl="1"/>
            <a:r>
              <a:rPr lang="en-US" sz="1400" dirty="0">
                <a:hlinkClick r:id="rId3"/>
              </a:rPr>
              <a:t>http://www.mailboxapp.com</a:t>
            </a:r>
            <a:r>
              <a:rPr lang="en-US" sz="1400" dirty="0" smtClean="0">
                <a:hlinkClick r:id="rId3"/>
              </a:rPr>
              <a:t>/</a:t>
            </a:r>
            <a:endParaRPr lang="en-US" sz="1400" dirty="0" smtClean="0"/>
          </a:p>
          <a:p>
            <a:r>
              <a:rPr lang="en-US" sz="2400" dirty="0" smtClean="0"/>
              <a:t>Hip Chat – Free to $2 per user/per month</a:t>
            </a:r>
          </a:p>
          <a:p>
            <a:pPr lvl="1"/>
            <a:r>
              <a:rPr lang="en-US" sz="1400" dirty="0">
                <a:hlinkClick r:id="rId4"/>
              </a:rPr>
              <a:t>https://www.hipchat.com</a:t>
            </a:r>
            <a:r>
              <a:rPr lang="en-US" sz="1400" dirty="0" smtClean="0">
                <a:hlinkClick r:id="rId4"/>
              </a:rPr>
              <a:t>/</a:t>
            </a:r>
            <a:endParaRPr lang="en-US" sz="1400" dirty="0" smtClean="0"/>
          </a:p>
          <a:p>
            <a:r>
              <a:rPr lang="en-US" sz="2400" dirty="0" err="1" smtClean="0"/>
              <a:t>Trello</a:t>
            </a:r>
            <a:r>
              <a:rPr lang="en-US" sz="2400" dirty="0" smtClean="0"/>
              <a:t> – Collaboration and Planning tool</a:t>
            </a:r>
          </a:p>
          <a:p>
            <a:pPr lvl="1"/>
            <a:r>
              <a:rPr lang="en-US" sz="1400" dirty="0">
                <a:hlinkClick r:id="rId5"/>
              </a:rPr>
              <a:t>https://trello.com</a:t>
            </a:r>
            <a:r>
              <a:rPr lang="en-US" sz="1400" dirty="0" smtClean="0">
                <a:hlinkClick r:id="rId5"/>
              </a:rPr>
              <a:t>/</a:t>
            </a:r>
            <a:endParaRPr lang="en-US" sz="1400" dirty="0" smtClean="0"/>
          </a:p>
          <a:p>
            <a:endParaRPr lang="en-US" sz="2400" dirty="0" smtClean="0"/>
          </a:p>
          <a:p>
            <a:endParaRPr lang="en-US" dirty="0"/>
          </a:p>
          <a:p>
            <a:endParaRPr lang="en-US" dirty="0" smtClean="0"/>
          </a:p>
        </p:txBody>
      </p:sp>
      <p:pic>
        <p:nvPicPr>
          <p:cNvPr id="4" name="Picture 3"/>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9971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Microsoft Office</a:t>
            </a:r>
            <a:endParaRPr lang="en-US" sz="3200" dirty="0"/>
          </a:p>
        </p:txBody>
      </p:sp>
      <p:sp>
        <p:nvSpPr>
          <p:cNvPr id="3" name="Content Placeholder 2"/>
          <p:cNvSpPr>
            <a:spLocks noGrp="1"/>
          </p:cNvSpPr>
          <p:nvPr>
            <p:ph idx="1"/>
          </p:nvPr>
        </p:nvSpPr>
        <p:spPr>
          <a:xfrm>
            <a:off x="457200" y="1371600"/>
            <a:ext cx="8229600" cy="4820650"/>
          </a:xfrm>
        </p:spPr>
        <p:txBody>
          <a:bodyPr>
            <a:normAutofit lnSpcReduction="10000"/>
          </a:bodyPr>
          <a:lstStyle/>
          <a:p>
            <a:r>
              <a:rPr lang="en-US" sz="2400" b="1" dirty="0" smtClean="0"/>
              <a:t>Cloud</a:t>
            </a:r>
            <a:r>
              <a:rPr lang="en-US" sz="2400" dirty="0" smtClean="0"/>
              <a:t> </a:t>
            </a:r>
            <a:r>
              <a:rPr lang="en-US" sz="2400" dirty="0"/>
              <a:t>– With your phone, you can access Office documents stored on OneDrive, OneDrive for Business, or SharePoint</a:t>
            </a:r>
            <a:r>
              <a:rPr lang="en-US" sz="2400" dirty="0" smtClean="0"/>
              <a:t>.</a:t>
            </a:r>
          </a:p>
          <a:p>
            <a:r>
              <a:rPr lang="en-US" sz="2400" b="1" dirty="0" smtClean="0"/>
              <a:t>Recent </a:t>
            </a:r>
            <a:r>
              <a:rPr lang="en-US" sz="2400" b="1" dirty="0"/>
              <a:t>Documents </a:t>
            </a:r>
            <a:r>
              <a:rPr lang="en-US" sz="2400" dirty="0"/>
              <a:t>– Office Mobile is cloud-connected. The documents you’ve recently viewed on your computer are readily available on your phone in the recent documents panel. </a:t>
            </a:r>
            <a:endParaRPr lang="en-US" sz="2400" dirty="0" smtClean="0"/>
          </a:p>
          <a:p>
            <a:r>
              <a:rPr lang="en-US" sz="2400" b="1" dirty="0" smtClean="0"/>
              <a:t>Email </a:t>
            </a:r>
            <a:r>
              <a:rPr lang="en-US" sz="2400" b="1" dirty="0"/>
              <a:t>Attachments </a:t>
            </a:r>
            <a:r>
              <a:rPr lang="en-US" sz="2400" dirty="0"/>
              <a:t>– You can view and edit Office documents </a:t>
            </a:r>
            <a:r>
              <a:rPr lang="en-US" sz="2400" dirty="0" smtClean="0"/>
              <a:t>attached to </a:t>
            </a:r>
            <a:r>
              <a:rPr lang="en-US" sz="2400" dirty="0"/>
              <a:t>email messages</a:t>
            </a:r>
            <a:r>
              <a:rPr lang="en-US" sz="2400" dirty="0" smtClean="0"/>
              <a:t>.*</a:t>
            </a:r>
          </a:p>
          <a:p>
            <a:r>
              <a:rPr lang="en-US" sz="2400" dirty="0" smtClean="0"/>
              <a:t>Make quick edits to Word, Excel &amp; </a:t>
            </a:r>
            <a:r>
              <a:rPr lang="en-US" sz="2400" dirty="0" err="1" smtClean="0"/>
              <a:t>Powerpoint</a:t>
            </a:r>
            <a:endParaRPr lang="en-US" sz="2400" dirty="0"/>
          </a:p>
          <a:p>
            <a:pPr marL="0" indent="0">
              <a:buNone/>
            </a:pPr>
            <a:r>
              <a:rPr lang="en-US" sz="1400" dirty="0"/>
              <a:t>* Sign in with a free Microsoft account to create, edit and save documents for home use. A qualifying Office 365 subscription is required to create, edit and save documents for business use. Qualifying plans include: </a:t>
            </a:r>
            <a:br>
              <a:rPr lang="en-US" sz="1400" dirty="0"/>
            </a:br>
            <a:r>
              <a:rPr lang="en-US" sz="1400" dirty="0"/>
              <a:t>•Office 365 Small Business Premium</a:t>
            </a:r>
            <a:br>
              <a:rPr lang="en-US" sz="1400" dirty="0"/>
            </a:br>
            <a:r>
              <a:rPr lang="en-US" sz="1400" dirty="0"/>
              <a:t>•Office 365 Midsize Business</a:t>
            </a:r>
            <a:br>
              <a:rPr lang="en-US" sz="1400" dirty="0"/>
            </a:br>
            <a:r>
              <a:rPr lang="en-US" sz="1400" dirty="0"/>
              <a:t>•Office 365 Enterprise E3 and E4 (Enterprise and Government)</a:t>
            </a:r>
            <a:br>
              <a:rPr lang="en-US" sz="1400" dirty="0"/>
            </a:br>
            <a:r>
              <a:rPr lang="en-US" sz="1400" dirty="0"/>
              <a:t>•Office 365 Education A3 and A4</a:t>
            </a:r>
            <a:br>
              <a:rPr lang="en-US" sz="1400" dirty="0"/>
            </a:br>
            <a:r>
              <a:rPr lang="en-US" sz="1400" dirty="0"/>
              <a:t>•Office 365 </a:t>
            </a:r>
            <a:r>
              <a:rPr lang="en-US" sz="1400" dirty="0" err="1"/>
              <a:t>ProPlus</a:t>
            </a:r>
            <a:endParaRPr lang="en-US" sz="1400" dirty="0" smtClean="0"/>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9319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World Lens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768" y="1143000"/>
            <a:ext cx="6858000" cy="48016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07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Update</a:t>
            </a:r>
            <a:endParaRPr lang="en-US" dirty="0"/>
          </a:p>
        </p:txBody>
      </p:sp>
      <p:sp>
        <p:nvSpPr>
          <p:cNvPr id="3" name="Content Placeholder 2"/>
          <p:cNvSpPr>
            <a:spLocks noGrp="1"/>
          </p:cNvSpPr>
          <p:nvPr>
            <p:ph idx="1"/>
          </p:nvPr>
        </p:nvSpPr>
        <p:spPr>
          <a:xfrm>
            <a:off x="457200" y="1524000"/>
            <a:ext cx="8229600" cy="4525963"/>
          </a:xfrm>
          <a:noFill/>
          <a:effectLst>
            <a:outerShdw dist="50800" sx="1000" sy="1000" algn="ctr" rotWithShape="0">
              <a:schemeClr val="bg1"/>
            </a:outerShdw>
          </a:effectLst>
        </p:spPr>
        <p:txBody>
          <a:bodyPr>
            <a:normAutofit lnSpcReduction="10000"/>
          </a:bodyPr>
          <a:lstStyle/>
          <a:p>
            <a:r>
              <a:rPr lang="en-US" dirty="0" smtClean="0"/>
              <a:t>Excel </a:t>
            </a:r>
          </a:p>
          <a:p>
            <a:r>
              <a:rPr lang="en-US" dirty="0" smtClean="0"/>
              <a:t>Making Office yours</a:t>
            </a:r>
          </a:p>
          <a:p>
            <a:pPr lvl="1"/>
            <a:r>
              <a:rPr lang="en-US" dirty="0" smtClean="0"/>
              <a:t>Recoverable Work</a:t>
            </a:r>
          </a:p>
          <a:p>
            <a:pPr lvl="1"/>
            <a:r>
              <a:rPr lang="en-US" dirty="0" smtClean="0"/>
              <a:t>Ribbon</a:t>
            </a:r>
          </a:p>
          <a:p>
            <a:r>
              <a:rPr lang="en-US" dirty="0" smtClean="0"/>
              <a:t>Comparison between Office versions</a:t>
            </a:r>
          </a:p>
          <a:p>
            <a:r>
              <a:rPr lang="en-US" dirty="0" smtClean="0"/>
              <a:t>Email </a:t>
            </a:r>
          </a:p>
          <a:p>
            <a:r>
              <a:rPr lang="en-US" dirty="0" smtClean="0"/>
              <a:t>Apps</a:t>
            </a:r>
          </a:p>
          <a:p>
            <a:r>
              <a:rPr lang="en-US" dirty="0" smtClean="0"/>
              <a:t>What’s on the horizon?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5620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MailBox</a:t>
            </a:r>
            <a:r>
              <a:rPr lang="en-US" sz="3200" dirty="0" smtClean="0"/>
              <a:t> (Drop Box Email)</a:t>
            </a:r>
            <a:endParaRPr lang="en-US" sz="3200" dirty="0"/>
          </a:p>
        </p:txBody>
      </p:sp>
      <p:sp>
        <p:nvSpPr>
          <p:cNvPr id="3" name="Content Placeholder 2"/>
          <p:cNvSpPr>
            <a:spLocks noGrp="1"/>
          </p:cNvSpPr>
          <p:nvPr>
            <p:ph idx="1"/>
          </p:nvPr>
        </p:nvSpPr>
        <p:spPr>
          <a:xfrm>
            <a:off x="381000" y="1371600"/>
            <a:ext cx="8229600" cy="4525963"/>
          </a:xfrm>
        </p:spPr>
        <p:txBody>
          <a:bodyPr/>
          <a:lstStyle/>
          <a:p>
            <a:pPr marL="0" indent="0">
              <a:buNone/>
            </a:pPr>
            <a:r>
              <a:rPr lang="en-US" sz="2400" dirty="0" smtClean="0"/>
              <a:t>Take charge of email and focus on the emails that matter and save for later the ones that don’t with a simple swipe.</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8705" y="2362200"/>
            <a:ext cx="1931831" cy="3429000"/>
          </a:xfrm>
          <a:prstGeom prst="rect">
            <a:avLst/>
          </a:prstGeom>
          <a:ln>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55067" y="3048000"/>
            <a:ext cx="2103549" cy="3733800"/>
          </a:xfrm>
          <a:prstGeom prst="rect">
            <a:avLst/>
          </a:prstGeom>
          <a:ln>
            <a:solidFill>
              <a:schemeClr val="accent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1400" y="2185737"/>
            <a:ext cx="4470400" cy="3352800"/>
          </a:xfrm>
          <a:prstGeom prst="rect">
            <a:avLst/>
          </a:prstGeom>
          <a:ln>
            <a:solidFill>
              <a:schemeClr val="accent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86200" y="5538537"/>
            <a:ext cx="3255268" cy="54019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2848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Hip Chat</a:t>
            </a:r>
            <a:br>
              <a:rPr lang="en-US" sz="3200" dirty="0" smtClean="0"/>
            </a:br>
            <a:r>
              <a:rPr lang="en-US" sz="3200" dirty="0" smtClean="0"/>
              <a:t>Collaboration/Support Tool</a:t>
            </a:r>
            <a:endParaRPr lang="en-US" sz="3200" dirty="0"/>
          </a:p>
        </p:txBody>
      </p:sp>
      <p:sp>
        <p:nvSpPr>
          <p:cNvPr id="3" name="Content Placeholder 2"/>
          <p:cNvSpPr>
            <a:spLocks noGrp="1"/>
          </p:cNvSpPr>
          <p:nvPr>
            <p:ph idx="1"/>
          </p:nvPr>
        </p:nvSpPr>
        <p:spPr>
          <a:xfrm>
            <a:off x="304800" y="1417638"/>
            <a:ext cx="8229600" cy="4830763"/>
          </a:xfrm>
        </p:spPr>
        <p:txBody>
          <a:bodyPr>
            <a:normAutofit/>
          </a:bodyPr>
          <a:lstStyle/>
          <a:p>
            <a:r>
              <a:rPr lang="en-US" sz="2400" dirty="0" smtClean="0"/>
              <a:t>Group Chat and IM</a:t>
            </a:r>
          </a:p>
          <a:p>
            <a:r>
              <a:rPr lang="en-US" sz="2400" dirty="0" smtClean="0"/>
              <a:t>1 to 1 Video Chat &amp; Screen Sharing</a:t>
            </a:r>
          </a:p>
          <a:p>
            <a:r>
              <a:rPr lang="en-US" sz="2400" dirty="0" smtClean="0"/>
              <a:t>File Storage (5GB Free, Unlimited $2)</a:t>
            </a:r>
          </a:p>
          <a:p>
            <a:r>
              <a:rPr lang="en-US" sz="2400" dirty="0" smtClean="0"/>
              <a:t>Searchable message history</a:t>
            </a:r>
          </a:p>
          <a:p>
            <a:pPr marL="0" indent="0">
              <a:buNone/>
            </a:pPr>
            <a:endParaRPr lang="en-US" sz="2400" dirty="0"/>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3276600"/>
            <a:ext cx="5571168" cy="345961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6429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Trello</a:t>
            </a:r>
            <a:r>
              <a:rPr lang="en-US" sz="3200" dirty="0" smtClean="0"/>
              <a:t>	</a:t>
            </a:r>
            <a:endParaRPr lang="en-US" sz="3200" dirty="0"/>
          </a:p>
        </p:txBody>
      </p:sp>
      <p:sp>
        <p:nvSpPr>
          <p:cNvPr id="3" name="Content Placeholder 2"/>
          <p:cNvSpPr>
            <a:spLocks noGrp="1"/>
          </p:cNvSpPr>
          <p:nvPr>
            <p:ph idx="1"/>
          </p:nvPr>
        </p:nvSpPr>
        <p:spPr>
          <a:xfrm>
            <a:off x="533400" y="1364151"/>
            <a:ext cx="8229600" cy="4525963"/>
          </a:xfrm>
        </p:spPr>
        <p:txBody>
          <a:bodyPr>
            <a:normAutofit/>
          </a:bodyPr>
          <a:lstStyle/>
          <a:p>
            <a:r>
              <a:rPr lang="en-US" sz="2400" dirty="0" smtClean="0"/>
              <a:t>Setup Assignments</a:t>
            </a:r>
          </a:p>
          <a:p>
            <a:r>
              <a:rPr lang="en-US" sz="2400" dirty="0" smtClean="0"/>
              <a:t>Collaborate</a:t>
            </a:r>
          </a:p>
          <a:p>
            <a:r>
              <a:rPr lang="en-US" sz="2400" dirty="0" smtClean="0"/>
              <a:t>Assign/Re-assign projects and tasks on the fly</a:t>
            </a:r>
          </a:p>
          <a:p>
            <a:r>
              <a:rPr lang="en-US" sz="2400" dirty="0" smtClean="0"/>
              <a:t>Simple Bulletin Board Card view for easy identification of the step by steps in a project</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400" y="3490775"/>
            <a:ext cx="5410200" cy="3214825"/>
          </a:xfrm>
          <a:prstGeom prst="rect">
            <a:avLst/>
          </a:prstGeom>
          <a:ln>
            <a:solidFill>
              <a:schemeClr val="accent1"/>
            </a:solidFill>
          </a:ln>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5693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I've got you now my pretty….</a:t>
            </a:r>
            <a:endParaRPr lang="en-US" sz="3200" dirty="0"/>
          </a:p>
        </p:txBody>
      </p:sp>
      <p:sp>
        <p:nvSpPr>
          <p:cNvPr id="3" name="Content Placeholder 2"/>
          <p:cNvSpPr>
            <a:spLocks noGrp="1"/>
          </p:cNvSpPr>
          <p:nvPr>
            <p:ph idx="1"/>
          </p:nvPr>
        </p:nvSpPr>
        <p:spPr/>
        <p:txBody>
          <a:bodyPr>
            <a:normAutofit fontScale="92500" lnSpcReduction="20000"/>
          </a:bodyPr>
          <a:lstStyle/>
          <a:p>
            <a:r>
              <a:rPr lang="en-US" sz="2600" dirty="0" smtClean="0"/>
              <a:t>Start menu on desktop for Windows 8 will not be arriving until 2015 with Windows 9.</a:t>
            </a:r>
          </a:p>
          <a:p>
            <a:pPr marL="0" indent="0">
              <a:buNone/>
            </a:pPr>
            <a:endParaRPr lang="en-US" sz="2400" dirty="0" smtClean="0"/>
          </a:p>
          <a:p>
            <a:r>
              <a:rPr lang="en-US" sz="2600" dirty="0" smtClean="0"/>
              <a:t>Win XP users are being targeted by hackers now that Microsoft has officially left its flagship OS in the dust</a:t>
            </a:r>
          </a:p>
          <a:p>
            <a:pPr lvl="1"/>
            <a:r>
              <a:rPr lang="en-US" sz="2600" dirty="0" smtClean="0"/>
              <a:t>Ways you can minimize risk:</a:t>
            </a:r>
            <a:endParaRPr lang="en-US" sz="3500" dirty="0" smtClean="0"/>
          </a:p>
          <a:p>
            <a:pPr lvl="2"/>
            <a:r>
              <a:rPr lang="en-US" sz="2600" dirty="0" smtClean="0"/>
              <a:t>Do Not use IE, upgrade to security based browsers such as Google Chrome or Mozilla</a:t>
            </a:r>
          </a:p>
          <a:p>
            <a:pPr lvl="2"/>
            <a:r>
              <a:rPr lang="en-US" sz="2600" dirty="0" smtClean="0"/>
              <a:t>Disable Java and Flash add-ons in other browsers</a:t>
            </a:r>
          </a:p>
          <a:p>
            <a:pPr lvl="2"/>
            <a:r>
              <a:rPr lang="en-US" sz="2600" dirty="0" smtClean="0"/>
              <a:t>Install Firewall software\hardware</a:t>
            </a:r>
          </a:p>
          <a:p>
            <a:pPr lvl="2"/>
            <a:r>
              <a:rPr lang="en-US" sz="2600" dirty="0" smtClean="0"/>
              <a:t>Keep Antivirus &amp; Spyware\malware software updated</a:t>
            </a:r>
          </a:p>
          <a:p>
            <a:pPr lvl="2"/>
            <a:r>
              <a:rPr lang="en-US" sz="2600" dirty="0" smtClean="0"/>
              <a:t>Place XP machines on separate network with their own firewall</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5716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What’s behind the curtain?</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523999"/>
            <a:ext cx="9181565" cy="44196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4014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Wizard has some things for you.</a:t>
            </a:r>
            <a:endParaRPr lang="en-US" sz="3200" dirty="0"/>
          </a:p>
        </p:txBody>
      </p:sp>
      <p:sp>
        <p:nvSpPr>
          <p:cNvPr id="3" name="Content Placeholder 2"/>
          <p:cNvSpPr>
            <a:spLocks noGrp="1"/>
          </p:cNvSpPr>
          <p:nvPr>
            <p:ph idx="1"/>
          </p:nvPr>
        </p:nvSpPr>
        <p:spPr>
          <a:xfrm>
            <a:off x="457200" y="1600201"/>
            <a:ext cx="8229600" cy="990600"/>
          </a:xfrm>
        </p:spPr>
        <p:txBody>
          <a:bodyPr/>
          <a:lstStyle/>
          <a:p>
            <a:r>
              <a:rPr lang="en-US" sz="2400" dirty="0" smtClean="0"/>
              <a:t>Large capacity SSD Drives at an affordable price</a:t>
            </a:r>
          </a:p>
          <a:p>
            <a:pPr marL="457200" lvl="1" indent="0">
              <a:buNone/>
            </a:pPr>
            <a:r>
              <a:rPr lang="en-US" sz="2000" dirty="0"/>
              <a:t>Samsung 840 EVO 1TB SSD </a:t>
            </a:r>
            <a:r>
              <a:rPr lang="en-US" sz="2000" dirty="0" smtClean="0"/>
              <a:t>for $400</a:t>
            </a:r>
          </a:p>
          <a:p>
            <a:pPr marL="0" indent="0">
              <a:buNone/>
            </a:pPr>
            <a:endParaRPr lang="en-US" sz="20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9550" r="16897"/>
          <a:stretch/>
        </p:blipFill>
        <p:spPr>
          <a:xfrm>
            <a:off x="6315456" y="3048000"/>
            <a:ext cx="1676400" cy="3432056"/>
          </a:xfrm>
          <a:prstGeom prst="rect">
            <a:avLst/>
          </a:prstGeom>
        </p:spPr>
      </p:pic>
      <p:sp>
        <p:nvSpPr>
          <p:cNvPr id="5" name="TextBox 4"/>
          <p:cNvSpPr txBox="1"/>
          <p:nvPr/>
        </p:nvSpPr>
        <p:spPr>
          <a:xfrm>
            <a:off x="457200" y="3352800"/>
            <a:ext cx="58674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Amazon Fire Phone </a:t>
            </a:r>
          </a:p>
          <a:p>
            <a:pPr lvl="1"/>
            <a:r>
              <a:rPr lang="en-US" sz="2000" b="1" i="1" dirty="0"/>
              <a:t>Firefly</a:t>
            </a:r>
            <a:r>
              <a:rPr lang="en-US" sz="2000" dirty="0"/>
              <a:t> uses the rear camera to identify objects and phone numbers</a:t>
            </a:r>
            <a:r>
              <a:rPr lang="en-US" sz="2000" dirty="0" smtClean="0"/>
              <a:t>.</a:t>
            </a:r>
          </a:p>
          <a:p>
            <a:pPr lvl="1"/>
            <a:endParaRPr lang="en-US" sz="2000" dirty="0"/>
          </a:p>
          <a:p>
            <a:pPr lvl="1"/>
            <a:r>
              <a:rPr lang="en-US" sz="2000" b="1" i="1" dirty="0"/>
              <a:t>Dynamic Perspective </a:t>
            </a:r>
            <a:r>
              <a:rPr lang="en-US" sz="2000" dirty="0"/>
              <a:t>uses some forward-facing infrared cameras to track your head, and then alters the phone’s display to give </a:t>
            </a:r>
            <a:r>
              <a:rPr lang="en-US" sz="2000" dirty="0" smtClean="0"/>
              <a:t>a 3D effect.</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5862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06534" y="2447659"/>
            <a:ext cx="2822972" cy="188198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87181" y="387748"/>
            <a:ext cx="2461677" cy="1657529"/>
          </a:xfrm>
          <a:prstGeom prst="rect">
            <a:avLst/>
          </a:prstGeom>
        </p:spPr>
      </p:pic>
      <p:sp>
        <p:nvSpPr>
          <p:cNvPr id="5" name="TextBox 4"/>
          <p:cNvSpPr txBox="1"/>
          <p:nvPr/>
        </p:nvSpPr>
        <p:spPr>
          <a:xfrm>
            <a:off x="631567" y="760261"/>
            <a:ext cx="5257800" cy="1077218"/>
          </a:xfrm>
          <a:prstGeom prst="rect">
            <a:avLst/>
          </a:prstGeom>
          <a:noFill/>
        </p:spPr>
        <p:txBody>
          <a:bodyPr wrap="square" rtlCol="0">
            <a:spAutoFit/>
          </a:bodyPr>
          <a:lstStyle/>
          <a:p>
            <a:pPr marL="342900" indent="-342900">
              <a:buFont typeface="Arial" panose="020B0604020202020204" pitchFamily="34" charset="0"/>
              <a:buChar char="•"/>
            </a:pPr>
            <a:r>
              <a:rPr lang="en-US" sz="2400" b="1" kern="1200" dirty="0" smtClean="0">
                <a:solidFill>
                  <a:schemeClr val="tx1"/>
                </a:solidFill>
                <a:latin typeface="+mn-lt"/>
                <a:ea typeface="+mn-ea"/>
                <a:cs typeface="+mn-cs"/>
              </a:rPr>
              <a:t>Android </a:t>
            </a:r>
            <a:r>
              <a:rPr lang="en-US" sz="2400" b="1" dirty="0" smtClean="0"/>
              <a:t>Netbooks</a:t>
            </a:r>
            <a:endParaRPr lang="en-US" sz="2400" b="1" kern="1200" dirty="0" smtClean="0">
              <a:solidFill>
                <a:schemeClr val="tx1"/>
              </a:solidFill>
              <a:latin typeface="+mn-lt"/>
              <a:ea typeface="+mn-ea"/>
              <a:cs typeface="+mn-cs"/>
            </a:endParaRPr>
          </a:p>
          <a:p>
            <a:r>
              <a:rPr lang="en-US" sz="2000" dirty="0" smtClean="0"/>
              <a:t>         Android enters the netbook market as a    </a:t>
            </a:r>
          </a:p>
          <a:p>
            <a:r>
              <a:rPr lang="en-US" sz="2000" dirty="0"/>
              <a:t> </a:t>
            </a:r>
            <a:r>
              <a:rPr lang="en-US" sz="2000" dirty="0" smtClean="0"/>
              <a:t>        competitor to Chrome.</a:t>
            </a:r>
            <a:endParaRPr lang="en-US" sz="2000" kern="1200" dirty="0">
              <a:solidFill>
                <a:schemeClr val="tx1"/>
              </a:solidFill>
            </a:endParaRPr>
          </a:p>
        </p:txBody>
      </p:sp>
      <p:sp>
        <p:nvSpPr>
          <p:cNvPr id="7" name="TextBox 6"/>
          <p:cNvSpPr txBox="1"/>
          <p:nvPr/>
        </p:nvSpPr>
        <p:spPr>
          <a:xfrm>
            <a:off x="631567" y="2590800"/>
            <a:ext cx="5257800" cy="1077218"/>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smtClean="0"/>
              <a:t>SmartWatches</a:t>
            </a:r>
            <a:endParaRPr lang="en-US" sz="2400" b="1" dirty="0" smtClean="0"/>
          </a:p>
          <a:p>
            <a:r>
              <a:rPr lang="en-US" sz="2000" kern="1200" dirty="0" smtClean="0">
                <a:solidFill>
                  <a:schemeClr val="tx1"/>
                </a:solidFill>
                <a:latin typeface="+mn-lt"/>
                <a:ea typeface="+mn-ea"/>
                <a:cs typeface="+mn-cs"/>
              </a:rPr>
              <a:t>        </a:t>
            </a:r>
            <a:r>
              <a:rPr lang="en-US" sz="2000" kern="1200" dirty="0" err="1" smtClean="0">
                <a:solidFill>
                  <a:schemeClr val="tx1"/>
                </a:solidFill>
                <a:latin typeface="+mn-lt"/>
                <a:ea typeface="+mn-ea"/>
                <a:cs typeface="+mn-cs"/>
              </a:rPr>
              <a:t>SmartWatches</a:t>
            </a:r>
            <a:r>
              <a:rPr lang="en-US" sz="2000" kern="1200" dirty="0" smtClean="0">
                <a:solidFill>
                  <a:schemeClr val="tx1"/>
                </a:solidFill>
                <a:latin typeface="+mn-lt"/>
                <a:ea typeface="+mn-ea"/>
                <a:cs typeface="+mn-cs"/>
              </a:rPr>
              <a:t> continue to become a </a:t>
            </a:r>
          </a:p>
          <a:p>
            <a:r>
              <a:rPr lang="en-US" sz="2000" dirty="0"/>
              <a:t> </a:t>
            </a:r>
            <a:r>
              <a:rPr lang="en-US" sz="2000" dirty="0" smtClean="0"/>
              <a:t>       </a:t>
            </a:r>
            <a:r>
              <a:rPr lang="en-US" sz="2000" kern="1200" dirty="0" smtClean="0">
                <a:solidFill>
                  <a:schemeClr val="tx1"/>
                </a:solidFill>
                <a:latin typeface="+mn-lt"/>
                <a:ea typeface="+mn-ea"/>
                <a:cs typeface="+mn-cs"/>
              </a:rPr>
              <a:t>popular extension of smartphones.</a:t>
            </a:r>
            <a:endParaRPr lang="en-US" sz="2000" kern="1200" dirty="0">
              <a:solidFill>
                <a:schemeClr val="tx1"/>
              </a:solidFill>
              <a:latin typeface="+mn-lt"/>
              <a:ea typeface="+mn-ea"/>
              <a:cs typeface="+mn-cs"/>
            </a:endParaRPr>
          </a:p>
        </p:txBody>
      </p:sp>
      <p:sp>
        <p:nvSpPr>
          <p:cNvPr id="2" name="Rectangle 1"/>
          <p:cNvSpPr/>
          <p:nvPr/>
        </p:nvSpPr>
        <p:spPr>
          <a:xfrm>
            <a:off x="561398" y="4134538"/>
            <a:ext cx="5045136" cy="2369880"/>
          </a:xfrm>
          <a:prstGeom prst="rect">
            <a:avLst/>
          </a:prstGeom>
        </p:spPr>
        <p:txBody>
          <a:bodyPr wrap="square">
            <a:spAutoFit/>
          </a:bodyPr>
          <a:lstStyle/>
          <a:p>
            <a:pPr marL="342900" indent="-342900">
              <a:buFont typeface="Arial" panose="020B0604020202020204" pitchFamily="34" charset="0"/>
              <a:buChar char="•"/>
            </a:pPr>
            <a:r>
              <a:rPr lang="en-US" sz="2400" b="1" dirty="0" smtClean="0"/>
              <a:t>802.11ac </a:t>
            </a:r>
            <a:r>
              <a:rPr lang="en-US" sz="2400" b="1" dirty="0"/>
              <a:t>&amp; ax (Runs on 5Ghz </a:t>
            </a:r>
            <a:r>
              <a:rPr lang="en-US" sz="2400" b="1" dirty="0" smtClean="0"/>
              <a:t>channel)</a:t>
            </a:r>
          </a:p>
          <a:p>
            <a:r>
              <a:rPr lang="en-US" sz="2000" dirty="0" smtClean="0"/>
              <a:t>         802.11ac </a:t>
            </a:r>
            <a:r>
              <a:rPr lang="en-US" sz="2000" dirty="0"/>
              <a:t>offers up between 1.7Gbps and </a:t>
            </a:r>
            <a:endParaRPr lang="en-US" sz="2000" dirty="0" smtClean="0"/>
          </a:p>
          <a:p>
            <a:r>
              <a:rPr lang="en-US" sz="2000" dirty="0"/>
              <a:t> </a:t>
            </a:r>
            <a:r>
              <a:rPr lang="en-US" sz="2000" dirty="0" smtClean="0"/>
              <a:t>        2.5Gbps </a:t>
            </a:r>
            <a:r>
              <a:rPr lang="en-US" sz="2000" dirty="0"/>
              <a:t>speed (out a year </a:t>
            </a:r>
            <a:r>
              <a:rPr lang="en-US" sz="2000" dirty="0" smtClean="0"/>
              <a:t>already)</a:t>
            </a:r>
          </a:p>
          <a:p>
            <a:endParaRPr lang="en-US" sz="2000" dirty="0"/>
          </a:p>
          <a:p>
            <a:r>
              <a:rPr lang="en-US" sz="2000" dirty="0" smtClean="0"/>
              <a:t>         802.11ax </a:t>
            </a:r>
            <a:r>
              <a:rPr lang="en-US" sz="2000" dirty="0"/>
              <a:t>offers up between 7Gbps and </a:t>
            </a:r>
            <a:endParaRPr lang="en-US" sz="2000" dirty="0" smtClean="0"/>
          </a:p>
          <a:p>
            <a:r>
              <a:rPr lang="en-US" sz="2000" dirty="0"/>
              <a:t> </a:t>
            </a:r>
            <a:r>
              <a:rPr lang="en-US" sz="2000" dirty="0" smtClean="0"/>
              <a:t>        10Gbps </a:t>
            </a:r>
            <a:r>
              <a:rPr lang="en-US" sz="2000" dirty="0"/>
              <a:t>speed (certification in 2018)</a:t>
            </a:r>
          </a:p>
        </p:txBody>
      </p:sp>
      <p:pic>
        <p:nvPicPr>
          <p:cNvPr id="3" name="Picture 2"/>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89367" y="4668760"/>
            <a:ext cx="2514600" cy="183565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850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Future of the laptops &amp; desktops</a:t>
            </a:r>
            <a:endParaRPr lang="en-US" sz="3200" dirty="0"/>
          </a:p>
        </p:txBody>
      </p:sp>
      <p:sp>
        <p:nvSpPr>
          <p:cNvPr id="3" name="Content Placeholder 2"/>
          <p:cNvSpPr>
            <a:spLocks noGrp="1"/>
          </p:cNvSpPr>
          <p:nvPr>
            <p:ph idx="1"/>
          </p:nvPr>
        </p:nvSpPr>
        <p:spPr/>
        <p:txBody>
          <a:bodyPr/>
          <a:lstStyle/>
          <a:p>
            <a:pPr marL="0" indent="0">
              <a:buNone/>
            </a:pPr>
            <a:r>
              <a:rPr lang="en-US" sz="2400" dirty="0" smtClean="0"/>
              <a:t>Desktops will face a size &amp; mobility change as industries still fight to keep data locked down by keeping their equipment less mobile than a laptop or tablet.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8847" y="3657600"/>
            <a:ext cx="2980884" cy="19941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67200" y="3048000"/>
            <a:ext cx="4108673" cy="2819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9859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Future of Laptops</a:t>
            </a:r>
            <a:endParaRPr lang="en-US" sz="3200" dirty="0"/>
          </a:p>
        </p:txBody>
      </p:sp>
      <p:sp>
        <p:nvSpPr>
          <p:cNvPr id="3" name="Content Placeholder 2"/>
          <p:cNvSpPr>
            <a:spLocks noGrp="1"/>
          </p:cNvSpPr>
          <p:nvPr>
            <p:ph idx="1"/>
          </p:nvPr>
        </p:nvSpPr>
        <p:spPr>
          <a:xfrm>
            <a:off x="457200" y="1382196"/>
            <a:ext cx="8382000" cy="4708525"/>
          </a:xfrm>
        </p:spPr>
        <p:txBody>
          <a:bodyPr/>
          <a:lstStyle/>
          <a:p>
            <a:pPr marL="0" indent="0">
              <a:buNone/>
            </a:pPr>
            <a:r>
              <a:rPr lang="en-US" sz="2400" dirty="0" smtClean="0"/>
              <a:t>Future of laptops are tablets and hybrids.  Less weight and more laptop like functionality.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2999" y="2438400"/>
            <a:ext cx="6521887" cy="389513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4184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13237" y="-26581"/>
            <a:ext cx="3830763" cy="6858000"/>
          </a:xfrm>
          <a:prstGeom prst="rect">
            <a:avLst/>
          </a:prstGeom>
        </p:spPr>
      </p:pic>
      <p:sp>
        <p:nvSpPr>
          <p:cNvPr id="6" name="TextBox 5"/>
          <p:cNvSpPr txBox="1"/>
          <p:nvPr/>
        </p:nvSpPr>
        <p:spPr>
          <a:xfrm>
            <a:off x="131637" y="3200400"/>
            <a:ext cx="5181600" cy="1569660"/>
          </a:xfrm>
          <a:prstGeom prst="rect">
            <a:avLst/>
          </a:prstGeom>
          <a:noFill/>
        </p:spPr>
        <p:txBody>
          <a:bodyPr wrap="square" rtlCol="0">
            <a:spAutoFit/>
          </a:bodyPr>
          <a:lstStyle/>
          <a:p>
            <a:r>
              <a:rPr lang="en-US" sz="2400" dirty="0" smtClean="0"/>
              <a:t>The future of the tablet is a bit flexible.  With more and more patents being launched for flexible electronics we may be seeing a “curve” in the tablet market.</a:t>
            </a:r>
            <a:endParaRPr lang="en-US" sz="2400" kern="1200" dirty="0">
              <a:solidFill>
                <a:schemeClr val="tx1"/>
              </a:solidFill>
            </a:endParaRPr>
          </a:p>
        </p:txBody>
      </p:sp>
      <p:sp>
        <p:nvSpPr>
          <p:cNvPr id="7" name="TextBox 6"/>
          <p:cNvSpPr txBox="1"/>
          <p:nvPr/>
        </p:nvSpPr>
        <p:spPr>
          <a:xfrm>
            <a:off x="131637" y="1371600"/>
            <a:ext cx="5023884" cy="954107"/>
          </a:xfrm>
          <a:prstGeom prst="rect">
            <a:avLst/>
          </a:prstGeom>
          <a:noFill/>
        </p:spPr>
        <p:txBody>
          <a:bodyPr wrap="square" rtlCol="0">
            <a:spAutoFit/>
          </a:bodyPr>
          <a:lstStyle/>
          <a:p>
            <a:pPr algn="ctr"/>
            <a:r>
              <a:rPr lang="en-US" sz="2800" dirty="0" smtClean="0"/>
              <a:t>Tablet futures seem to be facing a bit of a curve</a:t>
            </a:r>
            <a:endParaRPr lang="en-US" sz="2800" kern="12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7205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Dual Instances</a:t>
            </a:r>
            <a:endParaRPr lang="en-US" dirty="0"/>
          </a:p>
        </p:txBody>
      </p:sp>
      <p:sp>
        <p:nvSpPr>
          <p:cNvPr id="3" name="Content Placeholder 2"/>
          <p:cNvSpPr>
            <a:spLocks noGrp="1"/>
          </p:cNvSpPr>
          <p:nvPr>
            <p:ph idx="1"/>
          </p:nvPr>
        </p:nvSpPr>
        <p:spPr>
          <a:noFill/>
          <a:ln>
            <a:noFill/>
          </a:ln>
        </p:spPr>
        <p:txBody>
          <a:bodyPr/>
          <a:lstStyle/>
          <a:p>
            <a:pPr marL="0" indent="0" algn="ctr">
              <a:buNone/>
            </a:pPr>
            <a:r>
              <a:rPr lang="en-US" dirty="0" smtClean="0"/>
              <a:t>This is only for Office 2010 and previous, in Office 2013 this has been fixed.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71600" y="3048000"/>
            <a:ext cx="2515586" cy="2515586"/>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10200" y="3048000"/>
            <a:ext cx="2515586" cy="25155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1194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Links</a:t>
            </a:r>
            <a:endParaRPr lang="en-US" sz="3200" dirty="0"/>
          </a:p>
        </p:txBody>
      </p:sp>
      <p:sp>
        <p:nvSpPr>
          <p:cNvPr id="3" name="Content Placeholder 2"/>
          <p:cNvSpPr>
            <a:spLocks noGrp="1"/>
          </p:cNvSpPr>
          <p:nvPr>
            <p:ph idx="1"/>
          </p:nvPr>
        </p:nvSpPr>
        <p:spPr/>
        <p:txBody>
          <a:bodyPr/>
          <a:lstStyle/>
          <a:p>
            <a:r>
              <a:rPr lang="en-US" sz="2400" dirty="0" smtClean="0"/>
              <a:t>Sperry Software </a:t>
            </a:r>
            <a:r>
              <a:rPr lang="en-US" sz="2400" dirty="0"/>
              <a:t>– safeguard email send</a:t>
            </a:r>
          </a:p>
          <a:p>
            <a:pPr lvl="1"/>
            <a:r>
              <a:rPr lang="en-US" sz="1400" dirty="0" smtClean="0">
                <a:hlinkClick r:id="rId2"/>
              </a:rPr>
              <a:t>http://www.sperrysoftware.com/Outlook/Safeguard-Send.asp</a:t>
            </a:r>
            <a:endParaRPr lang="en-US" sz="1400" dirty="0" smtClean="0"/>
          </a:p>
          <a:p>
            <a:r>
              <a:rPr lang="en-US" sz="2400" dirty="0"/>
              <a:t>Office 2013</a:t>
            </a:r>
          </a:p>
          <a:p>
            <a:pPr lvl="1"/>
            <a:r>
              <a:rPr lang="en-US" sz="1400" dirty="0" smtClean="0">
                <a:hlinkClick r:id="rId3"/>
              </a:rPr>
              <a:t>http://office.microsoft.com/en-us/excel-help/what-s-new-in-excel-2013-HA102809308.aspx?CTT=5&amp;origin=HA102830213</a:t>
            </a:r>
            <a:endParaRPr lang="en-US" sz="1400" dirty="0" smtClean="0"/>
          </a:p>
          <a:p>
            <a:r>
              <a:rPr lang="en-US" sz="2400" dirty="0"/>
              <a:t>Office 2010</a:t>
            </a:r>
          </a:p>
          <a:p>
            <a:pPr lvl="1"/>
            <a:r>
              <a:rPr lang="en-US" sz="1000" dirty="0" smtClean="0">
                <a:hlinkClick r:id="rId4"/>
              </a:rPr>
              <a:t>http://office.microsoft.com/en-us/excel-help/what-s-new-in-excel-2010-HA010369709.aspx#_Toc274394081</a:t>
            </a:r>
            <a:endParaRPr lang="en-US" sz="1000" dirty="0" smtClean="0"/>
          </a:p>
          <a:p>
            <a:r>
              <a:rPr lang="en-US" sz="2400" dirty="0" smtClean="0"/>
              <a:t>Protect from crash &amp; Recover an earlier version of an Office File</a:t>
            </a:r>
            <a:endParaRPr lang="en-US" sz="2400" dirty="0"/>
          </a:p>
          <a:p>
            <a:pPr lvl="1"/>
            <a:r>
              <a:rPr lang="en-US" sz="1400" dirty="0" smtClean="0">
                <a:hlinkClick r:id="rId5"/>
              </a:rPr>
              <a:t>http://office.microsoft.com/en-us/excel-help/recover-an-earlier-version-of-an-office-file-HA010356735.aspx?CTT=5&amp;origin=HA010369709</a:t>
            </a:r>
            <a:endParaRPr lang="en-US" sz="1400" dirty="0" smtClean="0"/>
          </a:p>
          <a:p>
            <a:pPr lvl="1"/>
            <a:endParaRPr lang="en-US" sz="1400" dirty="0" smtClean="0"/>
          </a:p>
        </p:txBody>
      </p:sp>
      <p:pic>
        <p:nvPicPr>
          <p:cNvPr id="4" name="Picture 3"/>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7775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There’s no place like 127.0.0.1</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14599" y="1371600"/>
            <a:ext cx="4114801" cy="2756917"/>
          </a:xfrm>
          <a:prstGeom prst="rect">
            <a:avLst/>
          </a:prstGeom>
        </p:spPr>
      </p:pic>
      <p:sp>
        <p:nvSpPr>
          <p:cNvPr id="5" name="TextBox 4"/>
          <p:cNvSpPr txBox="1"/>
          <p:nvPr/>
        </p:nvSpPr>
        <p:spPr>
          <a:xfrm>
            <a:off x="1295400" y="4572000"/>
            <a:ext cx="6629400" cy="830997"/>
          </a:xfrm>
          <a:prstGeom prst="rect">
            <a:avLst/>
          </a:prstGeom>
          <a:noFill/>
        </p:spPr>
        <p:txBody>
          <a:bodyPr wrap="square" rtlCol="0">
            <a:spAutoFit/>
          </a:bodyPr>
          <a:lstStyle/>
          <a:p>
            <a:pPr algn="ctr"/>
            <a:r>
              <a:rPr lang="en-US" sz="4800" dirty="0" smtClean="0"/>
              <a:t>Thank You!</a:t>
            </a:r>
            <a:endParaRPr lang="en-US" sz="4800" dirty="0"/>
          </a:p>
        </p:txBody>
      </p:sp>
      <p:sp>
        <p:nvSpPr>
          <p:cNvPr id="6" name="Footer Placeholder 4"/>
          <p:cNvSpPr>
            <a:spLocks noGrp="1"/>
          </p:cNvSpPr>
          <p:nvPr>
            <p:ph type="ftr" sz="quarter" idx="11"/>
          </p:nvPr>
        </p:nvSpPr>
        <p:spPr>
          <a:xfrm>
            <a:off x="-76200" y="5029200"/>
            <a:ext cx="2743200" cy="1981200"/>
          </a:xfrm>
        </p:spPr>
        <p:txBody>
          <a:bodyPr/>
          <a:lstStyle/>
          <a:p>
            <a:r>
              <a:rPr lang="en-US" b="1" dirty="0" smtClean="0"/>
              <a:t>Todd McElmurry</a:t>
            </a:r>
          </a:p>
          <a:p>
            <a:r>
              <a:rPr lang="en-US" b="1" dirty="0" smtClean="0"/>
              <a:t>Network Administrator</a:t>
            </a:r>
          </a:p>
          <a:p>
            <a:endParaRPr lang="en-US" b="1" dirty="0" smtClean="0"/>
          </a:p>
          <a:p>
            <a:r>
              <a:rPr lang="en-US" b="1" dirty="0" smtClean="0"/>
              <a:t>Curtis Blakely &amp; Co., PC</a:t>
            </a:r>
          </a:p>
          <a:p>
            <a:r>
              <a:rPr lang="en-US" b="1" dirty="0" smtClean="0"/>
              <a:t>2403 Judson Road</a:t>
            </a:r>
          </a:p>
          <a:p>
            <a:r>
              <a:rPr lang="en-US" b="1" dirty="0" smtClean="0"/>
              <a:t>PO Box 5486</a:t>
            </a:r>
          </a:p>
          <a:p>
            <a:r>
              <a:rPr lang="en-US" b="1" dirty="0" smtClean="0"/>
              <a:t>903.758.0734</a:t>
            </a:r>
          </a:p>
          <a:p>
            <a:r>
              <a:rPr lang="en-US" b="1" dirty="0" smtClean="0">
                <a:hlinkClick r:id="rId3"/>
              </a:rPr>
              <a:t>www.cbandco.com</a:t>
            </a: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28098"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7819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 t="103" r="47" b="37"/>
          <a:stretch/>
        </p:blipFill>
        <p:spPr bwMode="auto">
          <a:xfrm>
            <a:off x="-35289" y="1"/>
            <a:ext cx="9179290" cy="693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nvGrpSpPr>
          <p:cNvPr id="20" name="Group 19"/>
          <p:cNvGrpSpPr/>
          <p:nvPr/>
        </p:nvGrpSpPr>
        <p:grpSpPr>
          <a:xfrm>
            <a:off x="0" y="762000"/>
            <a:ext cx="6172200" cy="5818087"/>
            <a:chOff x="0" y="762000"/>
            <a:chExt cx="6172200" cy="5818087"/>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4346" r="72995" b="42616"/>
            <a:stretch/>
          </p:blipFill>
          <p:spPr bwMode="auto">
            <a:xfrm>
              <a:off x="1828800" y="1219200"/>
              <a:ext cx="4343400" cy="5360887"/>
            </a:xfrm>
            <a:prstGeom prst="rect">
              <a:avLst/>
            </a:prstGeom>
            <a:noFill/>
            <a:ln w="254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cxnSp>
          <p:nvCxnSpPr>
            <p:cNvPr id="4" name="Straight Connector 3"/>
            <p:cNvCxnSpPr/>
            <p:nvPr/>
          </p:nvCxnSpPr>
          <p:spPr>
            <a:xfrm flipH="1" flipV="1">
              <a:off x="0" y="762000"/>
              <a:ext cx="1828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0" y="4038600"/>
              <a:ext cx="1828800" cy="2541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676400" y="762000"/>
              <a:ext cx="4495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676400" y="40386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762000"/>
              <a:ext cx="16764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2590800" y="1"/>
            <a:ext cx="5943600" cy="990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68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500"/>
                                        <p:tgtEl>
                                          <p:spTgt spid="21"/>
                                        </p:tgtEl>
                                      </p:cBhvr>
                                    </p:animEffect>
                                  </p:childTnLst>
                                </p:cTn>
                              </p:par>
                            </p:childTnLst>
                          </p:cTn>
                        </p:par>
                        <p:par>
                          <p:cTn id="15" fill="hold">
                            <p:stCondLst>
                              <p:cond delay="500"/>
                            </p:stCondLst>
                            <p:childTnLst>
                              <p:par>
                                <p:cTn id="16" presetID="26" presetClass="emph" presetSubtype="0" fill="hold" grpId="1" nodeType="afterEffect">
                                  <p:stCondLst>
                                    <p:cond delay="0"/>
                                  </p:stCondLst>
                                  <p:childTnLst>
                                    <p:animEffect transition="out" filter="fade">
                                      <p:cBhvr>
                                        <p:cTn id="17" dur="7000" tmFilter="0, 0; .2, .5; .8, .5; 1, 0"/>
                                        <p:tgtEl>
                                          <p:spTgt spid="21"/>
                                        </p:tgtEl>
                                      </p:cBhvr>
                                    </p:animEffect>
                                    <p:animScale>
                                      <p:cBhvr>
                                        <p:cTn id="18" dur="350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2209800"/>
            <a:ext cx="3467100" cy="3114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3048000"/>
            <a:ext cx="3752850" cy="166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TextBox 3"/>
          <p:cNvSpPr txBox="1"/>
          <p:nvPr/>
        </p:nvSpPr>
        <p:spPr>
          <a:xfrm>
            <a:off x="625642" y="841756"/>
            <a:ext cx="7315200" cy="923330"/>
          </a:xfrm>
          <a:prstGeom prst="rect">
            <a:avLst/>
          </a:prstGeom>
          <a:noFill/>
        </p:spPr>
        <p:txBody>
          <a:bodyPr wrap="square" rtlCol="0">
            <a:spAutoFit/>
          </a:bodyPr>
          <a:lstStyle/>
          <a:p>
            <a:r>
              <a:rPr lang="en-US" dirty="0" smtClean="0"/>
              <a:t>HKEY_CLASSES_ROOT\Excel.Sheet.(8 &amp; 12)\shell\Open\command</a:t>
            </a:r>
          </a:p>
          <a:p>
            <a:endParaRPr lang="en-US" dirty="0"/>
          </a:p>
          <a:p>
            <a:r>
              <a:rPr lang="en-US" dirty="0" smtClean="0"/>
              <a:t>Add “%1” to the end of each string to allow dual instance of Excel to occur.</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241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Sparklines</a:t>
            </a:r>
            <a:endParaRPr lang="en-US" dirty="0"/>
          </a:p>
        </p:txBody>
      </p:sp>
      <p:sp>
        <p:nvSpPr>
          <p:cNvPr id="3" name="Content Placeholder 2"/>
          <p:cNvSpPr>
            <a:spLocks noGrp="1"/>
          </p:cNvSpPr>
          <p:nvPr>
            <p:ph idx="1"/>
          </p:nvPr>
        </p:nvSpPr>
        <p:spPr/>
        <p:txBody>
          <a:bodyPr>
            <a:normAutofit/>
          </a:bodyPr>
          <a:lstStyle/>
          <a:p>
            <a:r>
              <a:rPr lang="en-US" sz="1800" dirty="0" smtClean="0"/>
              <a:t>What are Sparklines? A small chart that is aligned with rows of tabular data and usually shows trend information.</a:t>
            </a:r>
          </a:p>
          <a:p>
            <a:pPr marL="0" indent="0">
              <a:buNone/>
            </a:pPr>
            <a:endParaRPr lang="en-US" sz="1800" dirty="0"/>
          </a:p>
          <a:p>
            <a:pPr marL="0" indent="0">
              <a:buNone/>
            </a:pPr>
            <a:r>
              <a:rPr lang="en-US" sz="1600" b="1" dirty="0"/>
              <a:t>How to create sparklines in Excel </a:t>
            </a:r>
            <a:r>
              <a:rPr lang="en-US" sz="1600" b="1" dirty="0" smtClean="0"/>
              <a:t>2010:</a:t>
            </a:r>
            <a:endParaRPr lang="en-US" sz="1600" b="1" dirty="0"/>
          </a:p>
          <a:p>
            <a:pPr>
              <a:buFont typeface="+mj-lt"/>
              <a:buAutoNum type="arabicPeriod"/>
            </a:pPr>
            <a:r>
              <a:rPr lang="en-US" sz="1600" dirty="0"/>
              <a:t>Creating sparklines in excel 2010 is very easy. You follow 3 very simple steps to get beautiful sparklines in an instant.</a:t>
            </a:r>
          </a:p>
          <a:p>
            <a:pPr>
              <a:buFont typeface="+mj-lt"/>
              <a:buAutoNum type="arabicPeriod"/>
            </a:pPr>
            <a:r>
              <a:rPr lang="en-US" sz="1600" dirty="0"/>
              <a:t>Select the data from which you want to make a sparkline.</a:t>
            </a:r>
          </a:p>
          <a:p>
            <a:pPr>
              <a:buFont typeface="+mj-lt"/>
              <a:buAutoNum type="arabicPeriod"/>
            </a:pPr>
            <a:r>
              <a:rPr lang="en-US" sz="1600" dirty="0"/>
              <a:t>Go to Insert &gt; Sparkline and select the type of sparkline (you have 3 options – line, column and win-loss chart)</a:t>
            </a:r>
          </a:p>
          <a:p>
            <a:pPr>
              <a:buFont typeface="+mj-lt"/>
              <a:buAutoNum type="arabicPeriod"/>
            </a:pPr>
            <a:r>
              <a:rPr lang="en-US" sz="1600" dirty="0"/>
              <a:t>Specify a target cell where you want the sparkline to be placed</a:t>
            </a:r>
          </a:p>
          <a:p>
            <a:pPr>
              <a:buFont typeface="+mj-lt"/>
              <a:buAutoNum type="arabicPeriod"/>
            </a:pPr>
            <a:r>
              <a:rPr lang="en-US" sz="1600" dirty="0"/>
              <a:t>Optional: Format the sparkline if you want.</a:t>
            </a:r>
          </a:p>
          <a:p>
            <a:pPr marL="0" indent="0">
              <a:buNone/>
            </a:pPr>
            <a:endParaRPr lang="en-US" sz="1800" dirty="0"/>
          </a:p>
        </p:txBody>
      </p:sp>
      <p:pic>
        <p:nvPicPr>
          <p:cNvPr id="1026" name="Picture 2" descr="Example Sparkline Implementation - Project Team Member - Status Report"/>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400" y="4781548"/>
            <a:ext cx="4267200" cy="1924051"/>
          </a:xfrm>
          <a:prstGeom prst="rect">
            <a:avLst/>
          </a:prstGeom>
          <a:noFill/>
          <a:ln>
            <a:solidFill>
              <a:schemeClr val="tx1"/>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cxnSp>
        <p:nvCxnSpPr>
          <p:cNvPr id="12" name="Straight Connector 11"/>
          <p:cNvCxnSpPr/>
          <p:nvPr/>
        </p:nvCxnSpPr>
        <p:spPr>
          <a:xfrm flipH="1" flipV="1">
            <a:off x="381000" y="4491789"/>
            <a:ext cx="1295400" cy="22138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943600" y="4491789"/>
            <a:ext cx="2590800" cy="22138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304800" y="681789"/>
            <a:ext cx="1371600" cy="40997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43600" y="681789"/>
            <a:ext cx="2811097" cy="40997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Example Sparkline Implementation - Project Team Member - Status Report"/>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681789"/>
            <a:ext cx="8449897" cy="3810000"/>
          </a:xfrm>
          <a:prstGeom prst="rect">
            <a:avLst/>
          </a:prstGeom>
          <a:noFill/>
          <a:ln>
            <a:solidFill>
              <a:schemeClr val="tx1"/>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and editing PivotTables</a:t>
            </a:r>
            <a:endParaRPr lang="en-US" dirty="0"/>
          </a:p>
        </p:txBody>
      </p:sp>
      <p:sp>
        <p:nvSpPr>
          <p:cNvPr id="3" name="Content Placeholder 2"/>
          <p:cNvSpPr>
            <a:spLocks noGrp="1"/>
          </p:cNvSpPr>
          <p:nvPr>
            <p:ph idx="1"/>
          </p:nvPr>
        </p:nvSpPr>
        <p:spPr>
          <a:noFill/>
        </p:spPr>
        <p:txBody>
          <a:bodyPr>
            <a:normAutofit/>
          </a:bodyPr>
          <a:lstStyle/>
          <a:p>
            <a:pPr marL="0" indent="0">
              <a:buNone/>
            </a:pPr>
            <a:r>
              <a:rPr lang="en-US" sz="2000" dirty="0" smtClean="0"/>
              <a:t>Excel 2010 and greater makes it easier to create and edit </a:t>
            </a:r>
            <a:r>
              <a:rPr lang="en-US" sz="2000" b="1" dirty="0" smtClean="0"/>
              <a:t>PivotTables</a:t>
            </a:r>
            <a:r>
              <a:rPr lang="en-US" sz="2000" dirty="0" smtClean="0"/>
              <a:t>.</a:t>
            </a:r>
          </a:p>
          <a:p>
            <a:pPr marL="0" indent="0">
              <a:buNone/>
            </a:pPr>
            <a:r>
              <a:rPr lang="en-US" sz="2000" dirty="0" smtClean="0">
                <a:hlinkClick r:id="rId2"/>
              </a:rPr>
              <a:t>http</a:t>
            </a:r>
            <a:r>
              <a:rPr lang="en-US" sz="2000" dirty="0">
                <a:hlinkClick r:id="rId2"/>
              </a:rPr>
              <a:t>://office.microsoft.com/en-us/excel-help/create-or-delete-a-pivottable-or-pivotchart-report-HP010089893.aspx#_</a:t>
            </a:r>
            <a:r>
              <a:rPr lang="en-US" sz="2000" dirty="0" smtClean="0">
                <a:hlinkClick r:id="rId2"/>
              </a:rPr>
              <a:t>Toc263767342</a:t>
            </a:r>
            <a:endParaRPr lang="en-US" sz="2000" dirty="0" smtClean="0"/>
          </a:p>
          <a:p>
            <a:pPr marL="0" indent="0">
              <a:buNone/>
            </a:pPr>
            <a:endParaRPr lang="en-US" sz="2000" dirty="0"/>
          </a:p>
          <a:p>
            <a:pPr marL="0" indent="0">
              <a:buNone/>
            </a:pPr>
            <a:r>
              <a:rPr lang="en-US" sz="2000" b="1" dirty="0" smtClean="0"/>
              <a:t>PivotTable</a:t>
            </a:r>
            <a:r>
              <a:rPr lang="en-US" sz="2000" dirty="0" smtClean="0"/>
              <a:t> Sample:</a:t>
            </a:r>
          </a:p>
          <a:p>
            <a:pPr marL="0" indent="0">
              <a:buNone/>
            </a:pPr>
            <a:r>
              <a:rPr lang="en-US" sz="2000" dirty="0">
                <a:hlinkClick r:id="rId3"/>
              </a:rPr>
              <a:t>http://</a:t>
            </a:r>
            <a:r>
              <a:rPr lang="en-US" sz="2000" dirty="0" smtClean="0">
                <a:hlinkClick r:id="rId3"/>
              </a:rPr>
              <a:t>www3.wabash.edu/econometrics/EconometricsBook/Chapters/Ch03PivotTables/ExcelFiles/EastNorthCentralFTWorkers.xls</a:t>
            </a:r>
            <a:endParaRPr lang="en-US" sz="2000" dirty="0" smtClean="0"/>
          </a:p>
          <a:p>
            <a:pPr marL="0" indent="0">
              <a:buNone/>
            </a:pPr>
            <a:endParaRPr lang="en-US" sz="2000" dirty="0"/>
          </a:p>
          <a:p>
            <a:pPr marL="0" indent="0">
              <a:buNone/>
            </a:pPr>
            <a:r>
              <a:rPr lang="en-US" sz="2000" b="1" dirty="0" smtClean="0"/>
              <a:t>Slicers</a:t>
            </a:r>
            <a:r>
              <a:rPr lang="en-US" sz="2000" dirty="0" smtClean="0"/>
              <a:t> in 2010 allow you to edit Pivot Tables down even more.</a:t>
            </a:r>
          </a:p>
          <a:p>
            <a:pPr marL="0" indent="0">
              <a:buNone/>
            </a:pPr>
            <a:r>
              <a:rPr lang="en-US" sz="2000" dirty="0">
                <a:hlinkClick r:id="rId4"/>
              </a:rPr>
              <a:t>http://www.addictivetips.com/microsoft-office/excel-2010-insert-slicer-in-pivot-tables-charts</a:t>
            </a:r>
            <a:r>
              <a:rPr lang="en-US" sz="2000" dirty="0" smtClean="0">
                <a:hlinkClick r:id="rId4"/>
              </a:rPr>
              <a:t>/</a:t>
            </a:r>
            <a:endParaRPr lang="en-US" sz="2000" dirty="0" smtClean="0"/>
          </a:p>
          <a:p>
            <a:pPr marL="0" indent="0">
              <a:buNone/>
            </a:pPr>
            <a:endParaRPr lang="en-US" sz="2000" dirty="0"/>
          </a:p>
        </p:txBody>
      </p:sp>
      <p:pic>
        <p:nvPicPr>
          <p:cNvPr id="4" name="Picture 3"/>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977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Make Office Work for You</a:t>
            </a:r>
            <a:br>
              <a:rPr lang="en-US" sz="3200" dirty="0" smtClean="0"/>
            </a:br>
            <a:r>
              <a:rPr lang="en-US" sz="3200" dirty="0" smtClean="0"/>
              <a:t>Modify the Ribbon</a:t>
            </a:r>
            <a:endParaRPr lang="en-US" sz="3200" dirty="0"/>
          </a:p>
        </p:txBody>
      </p:sp>
      <p:sp>
        <p:nvSpPr>
          <p:cNvPr id="3" name="Content Placeholder 2"/>
          <p:cNvSpPr>
            <a:spLocks noGrp="1"/>
          </p:cNvSpPr>
          <p:nvPr>
            <p:ph idx="1"/>
          </p:nvPr>
        </p:nvSpPr>
        <p:spPr>
          <a:noFill/>
        </p:spPr>
        <p:txBody>
          <a:bodyPr>
            <a:normAutofit fontScale="92500" lnSpcReduction="10000"/>
          </a:bodyPr>
          <a:lstStyle/>
          <a:p>
            <a:r>
              <a:rPr lang="en-US" sz="3000" dirty="0" smtClean="0"/>
              <a:t>Add a custom tab to the ribbon</a:t>
            </a:r>
          </a:p>
          <a:p>
            <a:r>
              <a:rPr lang="en-US" sz="3000" dirty="0" smtClean="0"/>
              <a:t>Rename a default or custom tab on the ribbon</a:t>
            </a:r>
          </a:p>
          <a:p>
            <a:r>
              <a:rPr lang="en-US" sz="3000" dirty="0" smtClean="0"/>
              <a:t>Hide a default or custom tab on the ribbon</a:t>
            </a:r>
          </a:p>
          <a:p>
            <a:r>
              <a:rPr lang="en-US" sz="3000" dirty="0" smtClean="0"/>
              <a:t>Change the order of tabs</a:t>
            </a:r>
          </a:p>
          <a:p>
            <a:pPr marL="0" indent="0">
              <a:buNone/>
            </a:pPr>
            <a:endParaRPr lang="en-US" sz="3000" dirty="0"/>
          </a:p>
          <a:p>
            <a:pPr marL="0" indent="0">
              <a:buNone/>
            </a:pPr>
            <a:r>
              <a:rPr lang="en-US" sz="3000" dirty="0" smtClean="0"/>
              <a:t>Live Example*</a:t>
            </a:r>
          </a:p>
          <a:p>
            <a:pPr marL="0" indent="0">
              <a:buNone/>
            </a:pPr>
            <a:endParaRPr lang="en-US" sz="1400" dirty="0" smtClean="0">
              <a:hlinkClick r:id="rId2"/>
            </a:endParaRPr>
          </a:p>
          <a:p>
            <a:pPr marL="0" indent="0">
              <a:buNone/>
            </a:pPr>
            <a:endParaRPr lang="en-US" sz="1400" dirty="0">
              <a:hlinkClick r:id="rId2"/>
            </a:endParaRPr>
          </a:p>
          <a:p>
            <a:pPr marL="0" indent="0">
              <a:buNone/>
            </a:pPr>
            <a:endParaRPr lang="en-US" sz="1400" dirty="0">
              <a:hlinkClick r:id="rId2"/>
            </a:endParaRPr>
          </a:p>
          <a:p>
            <a:pPr marL="0" indent="0">
              <a:buNone/>
            </a:pPr>
            <a:endParaRPr lang="en-US" sz="1400" dirty="0" smtClean="0">
              <a:hlinkClick r:id="rId2"/>
            </a:endParaRPr>
          </a:p>
          <a:p>
            <a:pPr marL="0" indent="0">
              <a:buNone/>
            </a:pPr>
            <a:endParaRPr lang="en-US" sz="1600" dirty="0">
              <a:hlinkClick r:id="rId2"/>
            </a:endParaRPr>
          </a:p>
          <a:p>
            <a:pPr marL="0" indent="0">
              <a:buNone/>
            </a:pPr>
            <a:r>
              <a:rPr lang="en-US" sz="1600" dirty="0" smtClean="0">
                <a:hlinkClick r:id="rId2"/>
              </a:rPr>
              <a:t>http://office.microsoft.com/en-us/excel-help/customize-the-ribbon-HA010355697.aspx?CTT=5&amp;origin=HA010369709#_Toc323203875</a:t>
            </a:r>
            <a:endParaRPr lang="en-US" sz="1600"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5162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Office Comparisons</a:t>
            </a:r>
            <a:endParaRPr lang="en-US" sz="3200" dirty="0"/>
          </a:p>
        </p:txBody>
      </p:sp>
      <p:sp>
        <p:nvSpPr>
          <p:cNvPr id="3" name="Content Placeholder 2"/>
          <p:cNvSpPr>
            <a:spLocks noGrp="1"/>
          </p:cNvSpPr>
          <p:nvPr>
            <p:ph idx="1"/>
          </p:nvPr>
        </p:nvSpPr>
        <p:spPr>
          <a:noFill/>
        </p:spPr>
        <p:txBody>
          <a:bodyPr>
            <a:normAutofit/>
          </a:bodyPr>
          <a:lstStyle/>
          <a:p>
            <a:r>
              <a:rPr lang="en-US" sz="2800" dirty="0" smtClean="0"/>
              <a:t>Office 2010, 2013 (one time purchase)</a:t>
            </a:r>
          </a:p>
          <a:p>
            <a:pPr lvl="1"/>
            <a:r>
              <a:rPr lang="en-US" sz="2000" dirty="0" smtClean="0"/>
              <a:t>Home &amp; Student</a:t>
            </a:r>
          </a:p>
          <a:p>
            <a:pPr lvl="1"/>
            <a:r>
              <a:rPr lang="en-US" sz="2000" dirty="0" smtClean="0"/>
              <a:t>Home &amp; Office</a:t>
            </a:r>
          </a:p>
          <a:p>
            <a:pPr lvl="1"/>
            <a:r>
              <a:rPr lang="en-US" sz="2000" dirty="0" smtClean="0"/>
              <a:t>Office Professional</a:t>
            </a:r>
          </a:p>
          <a:p>
            <a:endParaRPr lang="en-US" sz="2800" dirty="0" smtClean="0"/>
          </a:p>
          <a:p>
            <a:r>
              <a:rPr lang="en-US" sz="2800" dirty="0" smtClean="0"/>
              <a:t>Office 365 (monthly subscription)</a:t>
            </a:r>
          </a:p>
          <a:p>
            <a:pPr lvl="1"/>
            <a:r>
              <a:rPr lang="en-US" sz="2000" dirty="0" smtClean="0"/>
              <a:t>Home</a:t>
            </a:r>
          </a:p>
          <a:p>
            <a:pPr lvl="1"/>
            <a:r>
              <a:rPr lang="en-US" sz="2000" dirty="0" smtClean="0"/>
              <a:t>Office</a:t>
            </a:r>
          </a:p>
          <a:p>
            <a:pPr lvl="1"/>
            <a:r>
              <a:rPr lang="en-US" sz="2000" dirty="0" smtClean="0"/>
              <a:t>University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36895" y="5944660"/>
            <a:ext cx="2387302" cy="9523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1444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1716</Words>
  <Application>Microsoft Macintosh PowerPoint</Application>
  <PresentationFormat>On-screen Show (4:3)</PresentationFormat>
  <Paragraphs>222</Paragraphs>
  <Slides>31</Slides>
  <Notes>1</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Slide 1</vt:lpstr>
      <vt:lpstr>Technology Update</vt:lpstr>
      <vt:lpstr>Excel Dual Instances</vt:lpstr>
      <vt:lpstr>Slide 4</vt:lpstr>
      <vt:lpstr>Slide 5</vt:lpstr>
      <vt:lpstr>Creating Sparklines</vt:lpstr>
      <vt:lpstr>Creating and editing PivotTables</vt:lpstr>
      <vt:lpstr>Make Office Work for You Modify the Ribbon</vt:lpstr>
      <vt:lpstr>Office Comparisons</vt:lpstr>
      <vt:lpstr>Slide 10</vt:lpstr>
      <vt:lpstr>E-mail for Business</vt:lpstr>
      <vt:lpstr>Hosted vs Exchange</vt:lpstr>
      <vt:lpstr>Hosted Pros and Cons *Trick is going to be how it is hosted*</vt:lpstr>
      <vt:lpstr>Mobile Email</vt:lpstr>
      <vt:lpstr>Mobile Options</vt:lpstr>
      <vt:lpstr>Email Secure Attachments with a client Portal</vt:lpstr>
      <vt:lpstr>Apps</vt:lpstr>
      <vt:lpstr>Microsoft Office</vt:lpstr>
      <vt:lpstr>World Lens</vt:lpstr>
      <vt:lpstr>MailBox (Drop Box Email)</vt:lpstr>
      <vt:lpstr>Hip Chat Collaboration/Support Tool</vt:lpstr>
      <vt:lpstr>Trello </vt:lpstr>
      <vt:lpstr>I've got you now my pretty….</vt:lpstr>
      <vt:lpstr>What’s behind the curtain?</vt:lpstr>
      <vt:lpstr>The Wizard has some things for you.</vt:lpstr>
      <vt:lpstr>Slide 26</vt:lpstr>
      <vt:lpstr>Future of the laptops &amp; desktops</vt:lpstr>
      <vt:lpstr>Future of Laptops</vt:lpstr>
      <vt:lpstr>Slide 29</vt:lpstr>
      <vt:lpstr>Links</vt:lpstr>
      <vt:lpstr>There’s no place like 127.0.0.1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McElmurry</dc:creator>
  <cp:lastModifiedBy>Pat</cp:lastModifiedBy>
  <cp:revision>68</cp:revision>
  <dcterms:created xsi:type="dcterms:W3CDTF">2014-06-27T22:05:21Z</dcterms:created>
  <dcterms:modified xsi:type="dcterms:W3CDTF">2014-06-27T22:06:46Z</dcterms:modified>
</cp:coreProperties>
</file>