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32" r:id="rId1"/>
  </p:sldMasterIdLst>
  <p:notesMasterIdLst>
    <p:notesMasterId r:id="rId43"/>
  </p:notesMasterIdLst>
  <p:sldIdLst>
    <p:sldId id="256" r:id="rId2"/>
    <p:sldId id="257" r:id="rId3"/>
    <p:sldId id="258" r:id="rId4"/>
    <p:sldId id="302" r:id="rId5"/>
    <p:sldId id="300" r:id="rId6"/>
    <p:sldId id="261" r:id="rId7"/>
    <p:sldId id="304" r:id="rId8"/>
    <p:sldId id="303" r:id="rId9"/>
    <p:sldId id="310" r:id="rId10"/>
    <p:sldId id="311" r:id="rId11"/>
    <p:sldId id="309" r:id="rId12"/>
    <p:sldId id="295" r:id="rId13"/>
    <p:sldId id="296" r:id="rId14"/>
    <p:sldId id="301" r:id="rId15"/>
    <p:sldId id="262" r:id="rId16"/>
    <p:sldId id="263" r:id="rId17"/>
    <p:sldId id="264" r:id="rId18"/>
    <p:sldId id="265" r:id="rId19"/>
    <p:sldId id="268" r:id="rId20"/>
    <p:sldId id="267" r:id="rId21"/>
    <p:sldId id="273" r:id="rId22"/>
    <p:sldId id="283" r:id="rId23"/>
    <p:sldId id="284" r:id="rId24"/>
    <p:sldId id="285" r:id="rId25"/>
    <p:sldId id="286" r:id="rId26"/>
    <p:sldId id="287" r:id="rId27"/>
    <p:sldId id="307" r:id="rId28"/>
    <p:sldId id="269" r:id="rId29"/>
    <p:sldId id="270" r:id="rId30"/>
    <p:sldId id="299" r:id="rId31"/>
    <p:sldId id="308" r:id="rId32"/>
    <p:sldId id="292" r:id="rId33"/>
    <p:sldId id="271" r:id="rId34"/>
    <p:sldId id="272" r:id="rId35"/>
    <p:sldId id="275" r:id="rId36"/>
    <p:sldId id="276" r:id="rId37"/>
    <p:sldId id="277" r:id="rId38"/>
    <p:sldId id="282" r:id="rId39"/>
    <p:sldId id="278" r:id="rId40"/>
    <p:sldId id="297" r:id="rId41"/>
    <p:sldId id="298" r:id="rId4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3399"/>
    <a:srgbClr val="00D1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autoAdjust="0"/>
    <p:restoredTop sz="98673" autoAdjust="0"/>
  </p:normalViewPr>
  <p:slideViewPr>
    <p:cSldViewPr>
      <p:cViewPr>
        <p:scale>
          <a:sx n="80" d="100"/>
          <a:sy n="80" d="100"/>
        </p:scale>
        <p:origin x="-3272" y="-15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4BEBCE82-8882-4DC9-9D73-ADF2294EAA52}" type="datetimeFigureOut">
              <a:rPr lang="en-US" smtClean="0"/>
              <a:pPr/>
              <a:t>6/27/14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78E48709-82AC-49E5-BCCD-52A637610BA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311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is Dirk Coleman, and I’m with Curtis Blakely &amp; Co.  I want to thank you for the opportunity to speak with you today.</a:t>
            </a:r>
          </a:p>
          <a:p>
            <a:endParaRPr lang="en-US" baseline="0" dirty="0" smtClean="0"/>
          </a:p>
          <a:p>
            <a:r>
              <a:rPr lang="en-US" baseline="0" dirty="0" smtClean="0"/>
              <a:t>We are in unusual times, with so may of the tax laws scheduled to expire or significantly change.  It is expected that Congress will take action to extend many of these provisions, but no one is sure yet when and how significant the changes will be.  Today, we will discuss the possible tax law changes and how it will affect you in these times of uncertainty.</a:t>
            </a:r>
            <a:endParaRPr lang="en-US" dirty="0"/>
          </a:p>
        </p:txBody>
      </p:sp>
      <p:sp>
        <p:nvSpPr>
          <p:cNvPr id="4" name="Slide Number Placeholder 3"/>
          <p:cNvSpPr>
            <a:spLocks noGrp="1"/>
          </p:cNvSpPr>
          <p:nvPr>
            <p:ph type="sldNum" sz="quarter" idx="10"/>
          </p:nvPr>
        </p:nvSpPr>
        <p:spPr/>
        <p:txBody>
          <a:bodyPr/>
          <a:lstStyle/>
          <a:p>
            <a:fld id="{78E48709-82AC-49E5-BCCD-52A637610BA7}"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92200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E48709-82AC-49E5-BCCD-52A637610BA7}"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374238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8709-82AC-49E5-BCCD-52A637610BA7}"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730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28F96BB9-44EA-41E8-8875-004DFC515DA8}" type="datetimeFigureOut">
              <a:rPr lang="en-US" smtClean="0"/>
              <a:pPr/>
              <a:t>6/27/14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44019FA-4BFE-4B13-A3E2-5F9B8D9BD32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F96BB9-44EA-41E8-8875-004DFC515DA8}"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9FA-4BFE-4B13-A3E2-5F9B8D9BD3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F96BB9-44EA-41E8-8875-004DFC515DA8}"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9FA-4BFE-4B13-A3E2-5F9B8D9BD3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F96BB9-44EA-41E8-8875-004DFC515DA8}"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9FA-4BFE-4B13-A3E2-5F9B8D9BD3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F96BB9-44EA-41E8-8875-004DFC515DA8}" type="datetimeFigureOut">
              <a:rPr lang="en-US" smtClean="0"/>
              <a:pPr/>
              <a:t>6/27/14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9FA-4BFE-4B13-A3E2-5F9B8D9BD32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F96BB9-44EA-41E8-8875-004DFC515DA8}" type="datetimeFigureOut">
              <a:rPr lang="en-US" smtClean="0"/>
              <a:pPr/>
              <a:t>6/27/14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19FA-4BFE-4B13-A3E2-5F9B8D9BD3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F96BB9-44EA-41E8-8875-004DFC515DA8}" type="datetimeFigureOut">
              <a:rPr lang="en-US" smtClean="0"/>
              <a:pPr/>
              <a:t>6/27/14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019FA-4BFE-4B13-A3E2-5F9B8D9BD3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F96BB9-44EA-41E8-8875-004DFC515DA8}" type="datetimeFigureOut">
              <a:rPr lang="en-US" smtClean="0"/>
              <a:pPr/>
              <a:t>6/27/14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019FA-4BFE-4B13-A3E2-5F9B8D9BD3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8F96BB9-44EA-41E8-8875-004DFC515DA8}" type="datetimeFigureOut">
              <a:rPr lang="en-US" smtClean="0"/>
              <a:pPr/>
              <a:t>6/27/14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019FA-4BFE-4B13-A3E2-5F9B8D9BD32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F96BB9-44EA-41E8-8875-004DFC515DA8}" type="datetimeFigureOut">
              <a:rPr lang="en-US" smtClean="0"/>
              <a:pPr/>
              <a:t>6/27/14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19FA-4BFE-4B13-A3E2-5F9B8D9BD3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F96BB9-44EA-41E8-8875-004DFC515DA8}" type="datetimeFigureOut">
              <a:rPr lang="en-US" smtClean="0"/>
              <a:pPr/>
              <a:t>6/27/14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19FA-4BFE-4B13-A3E2-5F9B8D9BD32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28F96BB9-44EA-41E8-8875-004DFC515DA8}" type="datetimeFigureOut">
              <a:rPr lang="en-US" smtClean="0"/>
              <a:pPr/>
              <a:t>6/27/14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944019FA-4BFE-4B13-A3E2-5F9B8D9BD32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mailto:dcoleman@cbandco.com" TargetMode="External"/><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s.gov/Individuals/1040-Centra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gif"/><Relationship Id="rId3"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bandco.com/" TargetMode="External"/><Relationship Id="rId3"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hyperlink" Target="mailto:dcoleman@cbandco.com" TargetMode="Externa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usdebtclock.or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chorCtr="0">
            <a:normAutofit fontScale="90000"/>
          </a:bodyPr>
          <a:lstStyle/>
          <a:p>
            <a:pPr algn="ctr"/>
            <a:r>
              <a:rPr lang="en-US" sz="3600" dirty="0" smtClean="0"/>
              <a:t>_______________________________________________</a:t>
            </a:r>
            <a:br>
              <a:rPr lang="en-US" sz="3600" dirty="0" smtClean="0"/>
            </a:br>
            <a:r>
              <a:rPr lang="en-US" sz="3300" spc="100" dirty="0" smtClean="0"/>
              <a:t>Individual Federal Tax Update</a:t>
            </a:r>
            <a:endParaRPr lang="en-US" sz="3300" spc="100" dirty="0"/>
          </a:p>
        </p:txBody>
      </p:sp>
      <p:sp>
        <p:nvSpPr>
          <p:cNvPr id="3" name="Subtitle 2"/>
          <p:cNvSpPr>
            <a:spLocks noGrp="1"/>
          </p:cNvSpPr>
          <p:nvPr>
            <p:ph type="subTitle" idx="1"/>
          </p:nvPr>
        </p:nvSpPr>
        <p:spPr>
          <a:xfrm>
            <a:off x="1435608" y="1524000"/>
            <a:ext cx="7406640" cy="1752600"/>
          </a:xfrm>
        </p:spPr>
        <p:txBody>
          <a:bodyPr>
            <a:normAutofit/>
          </a:bodyPr>
          <a:lstStyle/>
          <a:p>
            <a:pPr algn="ctr">
              <a:spcBef>
                <a:spcPts val="0"/>
              </a:spcBef>
            </a:pPr>
            <a:r>
              <a:rPr lang="en-US" sz="2300" b="1" dirty="0" smtClean="0">
                <a:latin typeface="+mj-lt"/>
                <a:cs typeface="Times New Roman" panose="02020603050405020304" pitchFamily="18" charset="0"/>
              </a:rPr>
              <a:t>TSTCI Accounting and Customer Service Conference</a:t>
            </a:r>
          </a:p>
          <a:p>
            <a:pPr algn="ctr">
              <a:spcBef>
                <a:spcPts val="0"/>
              </a:spcBef>
            </a:pPr>
            <a:r>
              <a:rPr lang="en-US" sz="2300" b="1" dirty="0" smtClean="0">
                <a:latin typeface="+mj-lt"/>
                <a:cs typeface="Times New Roman" panose="02020603050405020304" pitchFamily="18" charset="0"/>
              </a:rPr>
              <a:t>July 9, 2014</a:t>
            </a:r>
            <a:endParaRPr lang="en-US" sz="2300" b="1" dirty="0">
              <a:latin typeface="+mj-lt"/>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33800" y="2444115"/>
            <a:ext cx="2743200" cy="1823085"/>
          </a:xfrm>
          <a:prstGeom prst="rect">
            <a:avLst/>
          </a:prstGeom>
          <a:ln w="12700">
            <a:solidFill>
              <a:schemeClr val="tx1"/>
            </a:solidFill>
          </a:ln>
        </p:spPr>
      </p:pic>
      <p:sp>
        <p:nvSpPr>
          <p:cNvPr id="5" name="TextBox 4"/>
          <p:cNvSpPr txBox="1"/>
          <p:nvPr/>
        </p:nvSpPr>
        <p:spPr>
          <a:xfrm>
            <a:off x="3495853" y="4419600"/>
            <a:ext cx="3286156" cy="2308324"/>
          </a:xfrm>
          <a:prstGeom prst="rect">
            <a:avLst/>
          </a:prstGeom>
          <a:noFill/>
        </p:spPr>
        <p:txBody>
          <a:bodyPr wrap="none" rtlCol="0">
            <a:spAutoFit/>
          </a:bodyPr>
          <a:lstStyle/>
          <a:p>
            <a:pPr algn="ctr"/>
            <a:r>
              <a:rPr lang="en-US" sz="1600" b="1" dirty="0" smtClean="0"/>
              <a:t>Presented by:</a:t>
            </a:r>
          </a:p>
          <a:p>
            <a:pPr algn="ctr"/>
            <a:r>
              <a:rPr lang="en-US" sz="1600" dirty="0" smtClean="0"/>
              <a:t>Dirk D. Coleman, CPA</a:t>
            </a:r>
          </a:p>
          <a:p>
            <a:pPr algn="ctr"/>
            <a:r>
              <a:rPr lang="en-US" sz="1600" dirty="0" smtClean="0"/>
              <a:t>Curtis Blakely &amp; Co., P.C.</a:t>
            </a:r>
          </a:p>
          <a:p>
            <a:pPr algn="ctr"/>
            <a:r>
              <a:rPr lang="en-US" sz="1600" dirty="0" smtClean="0"/>
              <a:t>P.O. Box 5486</a:t>
            </a:r>
          </a:p>
          <a:p>
            <a:pPr algn="ctr"/>
            <a:r>
              <a:rPr lang="en-US" sz="1600" dirty="0" smtClean="0"/>
              <a:t>Longview, TX  75608</a:t>
            </a:r>
          </a:p>
          <a:p>
            <a:pPr algn="ctr"/>
            <a:r>
              <a:rPr lang="en-US" sz="1600" dirty="0" smtClean="0"/>
              <a:t>(903) 758-0734</a:t>
            </a:r>
          </a:p>
          <a:p>
            <a:pPr algn="ctr"/>
            <a:r>
              <a:rPr lang="en-US" sz="1600" dirty="0" smtClean="0">
                <a:hlinkClick r:id="rId4"/>
              </a:rPr>
              <a:t>dcoleman@cbandco.com</a:t>
            </a:r>
            <a:endParaRPr lang="en-US" sz="1600" dirty="0" smtClean="0"/>
          </a:p>
          <a:p>
            <a:pPr algn="ctr"/>
            <a:r>
              <a:rPr lang="en-US" sz="1600" dirty="0" smtClean="0"/>
              <a:t>Prepared by: Brittany McCloskey, CPA</a:t>
            </a:r>
          </a:p>
          <a:p>
            <a:pPr algn="ctr"/>
            <a:r>
              <a:rPr lang="en-US" sz="1600" dirty="0"/>
              <a:t>a</a:t>
            </a:r>
            <a:r>
              <a:rPr lang="en-US" sz="1600" dirty="0" smtClean="0"/>
              <a:t>nd Dirk Coleman, CPA</a:t>
            </a:r>
          </a:p>
        </p:txBody>
      </p:sp>
      <p:pic>
        <p:nvPicPr>
          <p:cNvPr id="8" name="Picture 7"/>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7298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fontScale="90000"/>
          </a:bodyPr>
          <a:lstStyle/>
          <a:p>
            <a:pPr indent="-457200" eaLnBrk="1" hangingPunct="1"/>
            <a:r>
              <a:rPr lang="en-US" altLang="en-US" sz="4400" dirty="0" smtClean="0"/>
              <a:t>Tax Policy Center 2013 Statistics</a:t>
            </a:r>
          </a:p>
        </p:txBody>
      </p:sp>
      <p:pic>
        <p:nvPicPr>
          <p:cNvPr id="17412" name="Picture 5" descr="F:\Permanent\Curtis Blakely And Co\LOGO\New Logo\CBLogo-BW-Transparent.gif"/>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096000"/>
            <a:ext cx="2389188" cy="76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3" name="TextBox 17"/>
          <p:cNvSpPr txBox="1">
            <a:spLocks noChangeArrowheads="1"/>
          </p:cNvSpPr>
          <p:nvPr/>
        </p:nvSpPr>
        <p:spPr bwMode="auto">
          <a:xfrm>
            <a:off x="4191000" y="1447800"/>
            <a:ext cx="16002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Cash Income</a:t>
            </a:r>
          </a:p>
        </p:txBody>
      </p:sp>
      <p:cxnSp>
        <p:nvCxnSpPr>
          <p:cNvPr id="40" name="Straight Connector 39"/>
          <p:cNvCxnSpPr/>
          <p:nvPr/>
        </p:nvCxnSpPr>
        <p:spPr>
          <a:xfrm>
            <a:off x="1752600" y="2819400"/>
            <a:ext cx="6781800" cy="1588"/>
          </a:xfrm>
          <a:prstGeom prst="line">
            <a:avLst/>
          </a:prstGeom>
          <a:ln w="381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562894" y="27805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915694" y="27805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sp>
        <p:nvSpPr>
          <p:cNvPr id="17417" name="TextBox 46"/>
          <p:cNvSpPr txBox="1">
            <a:spLocks noChangeArrowheads="1"/>
          </p:cNvSpPr>
          <p:nvPr/>
        </p:nvSpPr>
        <p:spPr bwMode="auto">
          <a:xfrm>
            <a:off x="1447800" y="2971800"/>
            <a:ext cx="685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80%</a:t>
            </a:r>
          </a:p>
        </p:txBody>
      </p:sp>
      <p:sp>
        <p:nvSpPr>
          <p:cNvPr id="17418" name="TextBox 48"/>
          <p:cNvSpPr txBox="1">
            <a:spLocks noChangeArrowheads="1"/>
          </p:cNvSpPr>
          <p:nvPr/>
        </p:nvSpPr>
        <p:spPr bwMode="auto">
          <a:xfrm>
            <a:off x="4800600" y="3048000"/>
            <a:ext cx="685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90%</a:t>
            </a:r>
          </a:p>
        </p:txBody>
      </p:sp>
      <p:sp>
        <p:nvSpPr>
          <p:cNvPr id="17419" name="TextBox 49"/>
          <p:cNvSpPr txBox="1">
            <a:spLocks noChangeArrowheads="1"/>
          </p:cNvSpPr>
          <p:nvPr/>
        </p:nvSpPr>
        <p:spPr bwMode="auto">
          <a:xfrm>
            <a:off x="6400800" y="3048000"/>
            <a:ext cx="685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95%</a:t>
            </a:r>
          </a:p>
        </p:txBody>
      </p:sp>
      <p:sp>
        <p:nvSpPr>
          <p:cNvPr id="17420" name="TextBox 50"/>
          <p:cNvSpPr txBox="1">
            <a:spLocks noChangeArrowheads="1"/>
          </p:cNvSpPr>
          <p:nvPr/>
        </p:nvSpPr>
        <p:spPr bwMode="auto">
          <a:xfrm rot="10800000" flipV="1">
            <a:off x="7696200" y="3062288"/>
            <a:ext cx="68580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99%</a:t>
            </a:r>
          </a:p>
        </p:txBody>
      </p:sp>
      <p:sp>
        <p:nvSpPr>
          <p:cNvPr id="17421" name="TextBox 51"/>
          <p:cNvSpPr txBox="1">
            <a:spLocks noChangeArrowheads="1"/>
          </p:cNvSpPr>
          <p:nvPr/>
        </p:nvSpPr>
        <p:spPr bwMode="auto">
          <a:xfrm>
            <a:off x="8382000" y="3048000"/>
            <a:ext cx="8382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100%</a:t>
            </a:r>
          </a:p>
        </p:txBody>
      </p:sp>
      <p:sp>
        <p:nvSpPr>
          <p:cNvPr id="56" name="TextBox 55"/>
          <p:cNvSpPr txBox="1">
            <a:spLocks noChangeArrowheads="1"/>
          </p:cNvSpPr>
          <p:nvPr/>
        </p:nvSpPr>
        <p:spPr bwMode="auto">
          <a:xfrm>
            <a:off x="2590800" y="4059237"/>
            <a:ext cx="15240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smtClean="0">
                <a:solidFill>
                  <a:srgbClr val="CC0066"/>
                </a:solidFill>
              </a:rPr>
              <a:t>12.3%</a:t>
            </a:r>
            <a:r>
              <a:rPr lang="en-US" altLang="en-US" sz="2600" b="1" dirty="0" smtClean="0">
                <a:solidFill>
                  <a:srgbClr val="0070C0"/>
                </a:solidFill>
              </a:rPr>
              <a:t>13.4%</a:t>
            </a:r>
            <a:endParaRPr lang="en-US" altLang="en-US" sz="2600" b="1" dirty="0">
              <a:solidFill>
                <a:srgbClr val="0070C0"/>
              </a:solidFill>
            </a:endParaRPr>
          </a:p>
        </p:txBody>
      </p:sp>
      <p:sp>
        <p:nvSpPr>
          <p:cNvPr id="57" name="TextBox 56"/>
          <p:cNvSpPr txBox="1">
            <a:spLocks noChangeArrowheads="1"/>
          </p:cNvSpPr>
          <p:nvPr/>
        </p:nvSpPr>
        <p:spPr bwMode="auto">
          <a:xfrm>
            <a:off x="5029200" y="4114800"/>
            <a:ext cx="16002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smtClean="0">
                <a:solidFill>
                  <a:srgbClr val="CC0066"/>
                </a:solidFill>
              </a:rPr>
              <a:t>9.5%</a:t>
            </a:r>
          </a:p>
          <a:p>
            <a:pPr algn="ctr" eaLnBrk="1" hangingPunct="1"/>
            <a:r>
              <a:rPr lang="en-US" altLang="en-US" sz="2600" b="1" dirty="0" smtClean="0">
                <a:solidFill>
                  <a:srgbClr val="0070C0"/>
                </a:solidFill>
              </a:rPr>
              <a:t>8.7%</a:t>
            </a:r>
            <a:endParaRPr lang="en-US" altLang="en-US" sz="2600" b="1" dirty="0">
              <a:solidFill>
                <a:srgbClr val="0070C0"/>
              </a:solidFill>
            </a:endParaRPr>
          </a:p>
        </p:txBody>
      </p:sp>
      <p:sp>
        <p:nvSpPr>
          <p:cNvPr id="58" name="TextBox 57"/>
          <p:cNvSpPr txBox="1">
            <a:spLocks noChangeArrowheads="1"/>
          </p:cNvSpPr>
          <p:nvPr/>
        </p:nvSpPr>
        <p:spPr bwMode="auto">
          <a:xfrm>
            <a:off x="6400800" y="4114800"/>
            <a:ext cx="16002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smtClean="0">
                <a:solidFill>
                  <a:srgbClr val="CC0066"/>
                </a:solidFill>
              </a:rPr>
              <a:t>18.5%</a:t>
            </a:r>
            <a:endParaRPr lang="en-US" altLang="en-US" sz="3600" b="1" dirty="0">
              <a:solidFill>
                <a:srgbClr val="CC0066"/>
              </a:solidFill>
            </a:endParaRPr>
          </a:p>
          <a:p>
            <a:pPr algn="ctr" eaLnBrk="1" hangingPunct="1"/>
            <a:r>
              <a:rPr lang="en-US" altLang="en-US" sz="2600" b="1" dirty="0" smtClean="0">
                <a:solidFill>
                  <a:srgbClr val="0070C0"/>
                </a:solidFill>
              </a:rPr>
              <a:t>12.1%</a:t>
            </a:r>
            <a:endParaRPr lang="en-US" altLang="en-US" sz="2600" b="1" dirty="0">
              <a:solidFill>
                <a:srgbClr val="0070C0"/>
              </a:solidFill>
            </a:endParaRPr>
          </a:p>
        </p:txBody>
      </p:sp>
      <p:sp>
        <p:nvSpPr>
          <p:cNvPr id="60" name="TextBox 59"/>
          <p:cNvSpPr txBox="1">
            <a:spLocks noChangeArrowheads="1"/>
          </p:cNvSpPr>
          <p:nvPr/>
        </p:nvSpPr>
        <p:spPr bwMode="auto">
          <a:xfrm>
            <a:off x="7696200" y="4572000"/>
            <a:ext cx="15240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smtClean="0">
                <a:solidFill>
                  <a:srgbClr val="CC0066"/>
                </a:solidFill>
              </a:rPr>
              <a:t>43.4%</a:t>
            </a:r>
            <a:endParaRPr lang="en-US" altLang="en-US" sz="3600" b="1" dirty="0">
              <a:solidFill>
                <a:srgbClr val="CC0066"/>
              </a:solidFill>
            </a:endParaRPr>
          </a:p>
          <a:p>
            <a:pPr algn="ctr" eaLnBrk="1" hangingPunct="1"/>
            <a:r>
              <a:rPr lang="en-US" altLang="en-US" sz="2600" b="1" dirty="0" smtClean="0">
                <a:solidFill>
                  <a:srgbClr val="0070C0"/>
                </a:solidFill>
              </a:rPr>
              <a:t>17.4%</a:t>
            </a:r>
            <a:endParaRPr lang="en-US" altLang="en-US" sz="2600" b="1" dirty="0">
              <a:solidFill>
                <a:srgbClr val="0070C0"/>
              </a:solidFill>
            </a:endParaRPr>
          </a:p>
        </p:txBody>
      </p:sp>
      <p:cxnSp>
        <p:nvCxnSpPr>
          <p:cNvPr id="62" name="Straight Arrow Connector 61"/>
          <p:cNvCxnSpPr/>
          <p:nvPr/>
        </p:nvCxnSpPr>
        <p:spPr>
          <a:xfrm rot="5400000" flipH="1" flipV="1">
            <a:off x="2858294" y="3618706"/>
            <a:ext cx="990600" cy="1588"/>
          </a:xfrm>
          <a:prstGeom prst="straightConnector1">
            <a:avLst/>
          </a:prstGeom>
          <a:ln w="38100">
            <a:solidFill>
              <a:srgbClr val="480048"/>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5220494" y="3618706"/>
            <a:ext cx="990600" cy="1588"/>
          </a:xfrm>
          <a:prstGeom prst="straightConnector1">
            <a:avLst/>
          </a:prstGeom>
          <a:ln w="38100">
            <a:solidFill>
              <a:srgbClr val="480048"/>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6820694" y="3618706"/>
            <a:ext cx="990600" cy="1588"/>
          </a:xfrm>
          <a:prstGeom prst="straightConnector1">
            <a:avLst/>
          </a:prstGeom>
          <a:ln w="38100">
            <a:solidFill>
              <a:srgbClr val="480048"/>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8382000" y="3124200"/>
            <a:ext cx="0" cy="1447800"/>
          </a:xfrm>
          <a:prstGeom prst="straightConnector1">
            <a:avLst/>
          </a:prstGeom>
          <a:ln w="38100">
            <a:solidFill>
              <a:srgbClr val="480048"/>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8344694" y="27805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515894" y="27805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7887494" y="27805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sp>
        <p:nvSpPr>
          <p:cNvPr id="17433" name="TextBox 71"/>
          <p:cNvSpPr txBox="1">
            <a:spLocks noChangeArrowheads="1"/>
          </p:cNvSpPr>
          <p:nvPr/>
        </p:nvSpPr>
        <p:spPr bwMode="auto">
          <a:xfrm>
            <a:off x="2209800" y="1905000"/>
            <a:ext cx="57150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Top 20% Income, 90.5% Income Tax Paid Breakdown</a:t>
            </a:r>
          </a:p>
        </p:txBody>
      </p:sp>
      <p:sp>
        <p:nvSpPr>
          <p:cNvPr id="73" name="Rectangle 3"/>
          <p:cNvSpPr txBox="1">
            <a:spLocks noChangeArrowheads="1"/>
          </p:cNvSpPr>
          <p:nvPr/>
        </p:nvSpPr>
        <p:spPr bwMode="auto">
          <a:xfrm>
            <a:off x="2362200" y="6324600"/>
            <a:ext cx="6019800" cy="1143000"/>
          </a:xfrm>
          <a:prstGeom prst="rect">
            <a:avLst/>
          </a:prstGeom>
          <a:noFill/>
          <a:ln w="9525">
            <a:noFill/>
            <a:miter lim="800000"/>
            <a:headEnd/>
            <a:tailEnd/>
          </a:ln>
        </p:spPr>
        <p:txBody>
          <a:bodyPr/>
          <a:lstStyle/>
          <a:p>
            <a:pPr marL="342900" indent="-342900">
              <a:spcBef>
                <a:spcPct val="20000"/>
              </a:spcBef>
              <a:buClr>
                <a:schemeClr val="bg2"/>
              </a:buClr>
              <a:buSzPct val="90000"/>
              <a:buFont typeface="Wingdings" pitchFamily="2" charset="2"/>
              <a:buChar char="n"/>
              <a:defRPr/>
            </a:pPr>
            <a:r>
              <a:rPr lang="en-US" sz="1200" kern="0" dirty="0">
                <a:latin typeface="+mn-lt"/>
              </a:rPr>
              <a:t>Quintiles calculated on number of people, not tax units</a:t>
            </a:r>
          </a:p>
          <a:p>
            <a:pPr marL="342900" indent="-342900">
              <a:spcBef>
                <a:spcPct val="20000"/>
              </a:spcBef>
              <a:buClr>
                <a:schemeClr val="bg2"/>
              </a:buClr>
              <a:buSzPct val="90000"/>
              <a:buFont typeface="Wingdings" pitchFamily="2" charset="2"/>
              <a:buChar char="n"/>
              <a:defRPr/>
            </a:pPr>
            <a:r>
              <a:rPr lang="en-US" sz="1200" kern="0" dirty="0">
                <a:latin typeface="+mn-lt"/>
              </a:rPr>
              <a:t>Uses current law baseline</a:t>
            </a:r>
          </a:p>
        </p:txBody>
      </p:sp>
      <p:sp>
        <p:nvSpPr>
          <p:cNvPr id="17435" name="TextBox 69"/>
          <p:cNvSpPr txBox="1">
            <a:spLocks noChangeArrowheads="1"/>
          </p:cNvSpPr>
          <p:nvPr/>
        </p:nvSpPr>
        <p:spPr bwMode="auto">
          <a:xfrm>
            <a:off x="1066800" y="2286000"/>
            <a:ext cx="114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t>
            </a:r>
            <a:r>
              <a:rPr lang="en-US" altLang="en-US" dirty="0" smtClean="0"/>
              <a:t>108,266</a:t>
            </a:r>
          </a:p>
        </p:txBody>
      </p:sp>
      <p:sp>
        <p:nvSpPr>
          <p:cNvPr id="17436" name="TextBox 70"/>
          <p:cNvSpPr txBox="1">
            <a:spLocks noChangeArrowheads="1"/>
          </p:cNvSpPr>
          <p:nvPr/>
        </p:nvSpPr>
        <p:spPr bwMode="auto">
          <a:xfrm>
            <a:off x="4419600" y="2286000"/>
            <a:ext cx="11430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t>
            </a:r>
            <a:r>
              <a:rPr lang="en-US" altLang="en-US" dirty="0" smtClean="0"/>
              <a:t>143,373</a:t>
            </a:r>
            <a:endParaRPr lang="en-US" altLang="en-US" dirty="0"/>
          </a:p>
        </p:txBody>
      </p:sp>
      <p:sp>
        <p:nvSpPr>
          <p:cNvPr id="17437" name="TextBox 73"/>
          <p:cNvSpPr txBox="1">
            <a:spLocks noChangeArrowheads="1"/>
          </p:cNvSpPr>
          <p:nvPr/>
        </p:nvSpPr>
        <p:spPr bwMode="auto">
          <a:xfrm>
            <a:off x="6019800" y="2286000"/>
            <a:ext cx="1143000"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t>
            </a:r>
            <a:r>
              <a:rPr lang="en-US" altLang="en-US" dirty="0" smtClean="0"/>
              <a:t>204,296</a:t>
            </a:r>
            <a:endParaRPr lang="en-US" altLang="en-US" dirty="0"/>
          </a:p>
        </p:txBody>
      </p:sp>
      <p:sp>
        <p:nvSpPr>
          <p:cNvPr id="17438" name="TextBox 74"/>
          <p:cNvSpPr txBox="1">
            <a:spLocks noChangeArrowheads="1"/>
          </p:cNvSpPr>
          <p:nvPr/>
        </p:nvSpPr>
        <p:spPr bwMode="auto">
          <a:xfrm>
            <a:off x="7391400" y="2286000"/>
            <a:ext cx="11430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t>
            </a:r>
            <a:r>
              <a:rPr lang="en-US" altLang="en-US" dirty="0" smtClean="0"/>
              <a:t>506,210</a:t>
            </a:r>
            <a:endParaRPr lang="en-US" altLang="en-US" dirty="0"/>
          </a:p>
        </p:txBody>
      </p:sp>
      <p:sp>
        <p:nvSpPr>
          <p:cNvPr id="17439" name="TextBox 24"/>
          <p:cNvSpPr txBox="1">
            <a:spLocks noChangeArrowheads="1"/>
          </p:cNvSpPr>
          <p:nvPr/>
        </p:nvSpPr>
        <p:spPr bwMode="auto">
          <a:xfrm rot="10800000" flipV="1">
            <a:off x="990600" y="5478096"/>
            <a:ext cx="7924800"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rgbClr val="CC0066"/>
                </a:solidFill>
              </a:rPr>
              <a:t>Percentage of Individual Income Tax Paid</a:t>
            </a:r>
          </a:p>
          <a:p>
            <a:pPr algn="ctr" eaLnBrk="1" hangingPunct="1"/>
            <a:r>
              <a:rPr lang="en-US" altLang="en-US" sz="2000" dirty="0">
                <a:solidFill>
                  <a:srgbClr val="0070C0"/>
                </a:solidFill>
              </a:rPr>
              <a:t>Percentage of Cash Income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68115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2"/>
                                        </p:tgtEl>
                                        <p:attrNameLst>
                                          <p:attrName>ppt_y</p:attrName>
                                        </p:attrNameLst>
                                      </p:cBhvr>
                                      <p:tavLst>
                                        <p:tav tm="0">
                                          <p:val>
                                            <p:strVal val="#ppt_y"/>
                                          </p:val>
                                        </p:tav>
                                        <p:tav tm="100000">
                                          <p:val>
                                            <p:strVal val="#ppt_y"/>
                                          </p:val>
                                        </p:tav>
                                      </p:tavLst>
                                    </p:anim>
                                    <p:animEffect transition="in" filter="fade">
                                      <p:cBhvr>
                                        <p:cTn id="10" dur="1000"/>
                                        <p:tgtEl>
                                          <p:spTgt spid="62"/>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1000" fill="hold"/>
                                        <p:tgtEl>
                                          <p:spTgt spid="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6"/>
                                        </p:tgtEl>
                                        <p:attrNameLst>
                                          <p:attrName>ppt_y</p:attrName>
                                        </p:attrNameLst>
                                      </p:cBhvr>
                                      <p:tavLst>
                                        <p:tav tm="0">
                                          <p:val>
                                            <p:strVal val="#ppt_y"/>
                                          </p:val>
                                        </p:tav>
                                        <p:tav tm="100000">
                                          <p:val>
                                            <p:strVal val="#ppt_y"/>
                                          </p:val>
                                        </p:tav>
                                      </p:tavLst>
                                    </p:anim>
                                    <p:animEffect transition="in" filter="fade">
                                      <p:cBhvr>
                                        <p:cTn id="16" dur="1000"/>
                                        <p:tgtEl>
                                          <p:spTgt spid="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1000" fill="hold"/>
                                        <p:tgtEl>
                                          <p:spTgt spid="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63"/>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63"/>
                                        </p:tgtEl>
                                        <p:attrNameLst>
                                          <p:attrName>ppt_y</p:attrName>
                                        </p:attrNameLst>
                                      </p:cBhvr>
                                      <p:tavLst>
                                        <p:tav tm="0">
                                          <p:val>
                                            <p:strVal val="#ppt_y"/>
                                          </p:val>
                                        </p:tav>
                                        <p:tav tm="100000">
                                          <p:val>
                                            <p:strVal val="#ppt_y"/>
                                          </p:val>
                                        </p:tav>
                                      </p:tavLst>
                                    </p:anim>
                                    <p:animEffect transition="in" filter="fade">
                                      <p:cBhvr>
                                        <p:cTn id="24" dur="1000"/>
                                        <p:tgtEl>
                                          <p:spTgt spid="63"/>
                                        </p:tgtEl>
                                      </p:cBhvr>
                                    </p:animEffect>
                                  </p:childTnLst>
                                </p:cTn>
                              </p:par>
                              <p:par>
                                <p:cTn id="25" presetID="48" presetClass="entr" presetSubtype="0" accel="5000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1000" fill="hold"/>
                                        <p:tgtEl>
                                          <p:spTgt spid="5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57"/>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57"/>
                                        </p:tgtEl>
                                        <p:attrNameLst>
                                          <p:attrName>ppt_y</p:attrName>
                                        </p:attrNameLst>
                                      </p:cBhvr>
                                      <p:tavLst>
                                        <p:tav tm="0">
                                          <p:val>
                                            <p:strVal val="#ppt_y"/>
                                          </p:val>
                                        </p:tav>
                                        <p:tav tm="100000">
                                          <p:val>
                                            <p:strVal val="#ppt_y"/>
                                          </p:val>
                                        </p:tav>
                                      </p:tavLst>
                                    </p:anim>
                                    <p:animEffect transition="in" filter="fade">
                                      <p:cBhvr>
                                        <p:cTn id="30" dur="1000"/>
                                        <p:tgtEl>
                                          <p:spTgt spid="5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8" presetClass="entr" presetSubtype="0" accel="5000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1000" fill="hold"/>
                                        <p:tgtEl>
                                          <p:spTgt spid="6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64"/>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64"/>
                                        </p:tgtEl>
                                        <p:attrNameLst>
                                          <p:attrName>ppt_y</p:attrName>
                                        </p:attrNameLst>
                                      </p:cBhvr>
                                      <p:tavLst>
                                        <p:tav tm="0">
                                          <p:val>
                                            <p:strVal val="#ppt_y"/>
                                          </p:val>
                                        </p:tav>
                                        <p:tav tm="100000">
                                          <p:val>
                                            <p:strVal val="#ppt_y"/>
                                          </p:val>
                                        </p:tav>
                                      </p:tavLst>
                                    </p:anim>
                                    <p:animEffect transition="in" filter="fade">
                                      <p:cBhvr>
                                        <p:cTn id="38" dur="1000"/>
                                        <p:tgtEl>
                                          <p:spTgt spid="64"/>
                                        </p:tgtEl>
                                      </p:cBhvr>
                                    </p:animEffect>
                                  </p:childTnLst>
                                </p:cTn>
                              </p:par>
                              <p:par>
                                <p:cTn id="39" presetID="48" presetClass="entr" presetSubtype="0" accel="5000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1000" fill="hold"/>
                                        <p:tgtEl>
                                          <p:spTgt spid="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58"/>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58"/>
                                        </p:tgtEl>
                                        <p:attrNameLst>
                                          <p:attrName>ppt_y</p:attrName>
                                        </p:attrNameLst>
                                      </p:cBhvr>
                                      <p:tavLst>
                                        <p:tav tm="0">
                                          <p:val>
                                            <p:strVal val="#ppt_y"/>
                                          </p:val>
                                        </p:tav>
                                        <p:tav tm="100000">
                                          <p:val>
                                            <p:strVal val="#ppt_y"/>
                                          </p:val>
                                        </p:tav>
                                      </p:tavLst>
                                    </p:anim>
                                    <p:animEffect transition="in" filter="fade">
                                      <p:cBhvr>
                                        <p:cTn id="44" dur="1000"/>
                                        <p:tgtEl>
                                          <p:spTgt spid="5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8" presetClass="entr" presetSubtype="0" accel="5000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1000" fill="hold"/>
                                        <p:tgtEl>
                                          <p:spTgt spid="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65"/>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65"/>
                                        </p:tgtEl>
                                        <p:attrNameLst>
                                          <p:attrName>ppt_y</p:attrName>
                                        </p:attrNameLst>
                                      </p:cBhvr>
                                      <p:tavLst>
                                        <p:tav tm="0">
                                          <p:val>
                                            <p:strVal val="#ppt_y"/>
                                          </p:val>
                                        </p:tav>
                                        <p:tav tm="100000">
                                          <p:val>
                                            <p:strVal val="#ppt_y"/>
                                          </p:val>
                                        </p:tav>
                                      </p:tavLst>
                                    </p:anim>
                                    <p:animEffect transition="in" filter="fade">
                                      <p:cBhvr>
                                        <p:cTn id="52" dur="1000"/>
                                        <p:tgtEl>
                                          <p:spTgt spid="65"/>
                                        </p:tgtEl>
                                      </p:cBhvr>
                                    </p:animEffect>
                                  </p:childTnLst>
                                </p:cTn>
                              </p:par>
                              <p:par>
                                <p:cTn id="53" presetID="48" presetClass="entr" presetSubtype="0" accel="5000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1000" fill="hold"/>
                                        <p:tgtEl>
                                          <p:spTgt spid="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60"/>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60"/>
                                        </p:tgtEl>
                                        <p:attrNameLst>
                                          <p:attrName>ppt_y</p:attrName>
                                        </p:attrNameLst>
                                      </p:cBhvr>
                                      <p:tavLst>
                                        <p:tav tm="0">
                                          <p:val>
                                            <p:strVal val="#ppt_y"/>
                                          </p:val>
                                        </p:tav>
                                        <p:tav tm="100000">
                                          <p:val>
                                            <p:strVal val="#ppt_y"/>
                                          </p:val>
                                        </p:tav>
                                      </p:tavLst>
                                    </p:anim>
                                    <p:animEffect transition="in" filter="fade">
                                      <p:cBhvr>
                                        <p:cTn id="58"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0"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Estate and Gift Tax</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28800" y="1297305"/>
            <a:ext cx="6185058" cy="480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2315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Estate and Gift Tax</a:t>
            </a:r>
            <a:endParaRPr lang="en-US" dirty="0"/>
          </a:p>
        </p:txBody>
      </p:sp>
      <p:sp>
        <p:nvSpPr>
          <p:cNvPr id="3" name="Content Placeholder 2"/>
          <p:cNvSpPr>
            <a:spLocks noGrp="1"/>
          </p:cNvSpPr>
          <p:nvPr>
            <p:ph idx="1"/>
          </p:nvPr>
        </p:nvSpPr>
        <p:spPr/>
        <p:txBody>
          <a:bodyPr>
            <a:normAutofit fontScale="92500" lnSpcReduction="20000"/>
          </a:bodyPr>
          <a:lstStyle/>
          <a:p>
            <a:r>
              <a:rPr lang="en-US" sz="2700" dirty="0" smtClean="0"/>
              <a:t>Estate and Gift Exemption (indexed for inflation)</a:t>
            </a:r>
          </a:p>
          <a:p>
            <a:pPr lvl="1"/>
            <a:r>
              <a:rPr lang="en-US" sz="2300" dirty="0" smtClean="0"/>
              <a:t>2011 - $5,000,000</a:t>
            </a:r>
          </a:p>
          <a:p>
            <a:pPr lvl="1"/>
            <a:r>
              <a:rPr lang="en-US" sz="2300" dirty="0" smtClean="0"/>
              <a:t>2012 - $5,120,000</a:t>
            </a:r>
          </a:p>
          <a:p>
            <a:pPr lvl="1"/>
            <a:r>
              <a:rPr lang="en-US" sz="2300" dirty="0" smtClean="0"/>
              <a:t>2013 - $5,250,000 </a:t>
            </a:r>
          </a:p>
          <a:p>
            <a:pPr lvl="1"/>
            <a:r>
              <a:rPr lang="en-US" sz="2300" dirty="0" smtClean="0"/>
              <a:t>2014 - $5,340,000</a:t>
            </a:r>
            <a:br>
              <a:rPr lang="en-US" sz="2300" dirty="0" smtClean="0"/>
            </a:br>
            <a:endParaRPr lang="en-US" sz="2300" dirty="0" smtClean="0"/>
          </a:p>
          <a:p>
            <a:r>
              <a:rPr lang="en-US" sz="2700" dirty="0"/>
              <a:t>Gift Tax Annual Exclusion	</a:t>
            </a:r>
          </a:p>
          <a:p>
            <a:pPr lvl="1"/>
            <a:r>
              <a:rPr lang="en-US" sz="2400" dirty="0"/>
              <a:t>2013 – $14,000</a:t>
            </a:r>
          </a:p>
          <a:p>
            <a:pPr lvl="1"/>
            <a:r>
              <a:rPr lang="en-US" sz="2400" dirty="0"/>
              <a:t>2014 – $14,000</a:t>
            </a:r>
          </a:p>
          <a:p>
            <a:pPr lvl="1"/>
            <a:endParaRPr lang="en-US" sz="2300" dirty="0"/>
          </a:p>
          <a:p>
            <a:r>
              <a:rPr lang="en-US" sz="2700" dirty="0" smtClean="0"/>
              <a:t>Portability Election</a:t>
            </a:r>
          </a:p>
          <a:p>
            <a:pPr lvl="1"/>
            <a:r>
              <a:rPr lang="en-US" sz="2300" dirty="0" smtClean="0"/>
              <a:t>Carryover “Deceased Spouse Unused Exemption” – DSUE</a:t>
            </a:r>
          </a:p>
          <a:p>
            <a:pPr lvl="1"/>
            <a:r>
              <a:rPr lang="en-US" sz="2300" dirty="0" smtClean="0"/>
              <a:t>Must file a Form 706 – Estate Tax Return</a:t>
            </a:r>
          </a:p>
          <a:p>
            <a:pPr lvl="1"/>
            <a:r>
              <a:rPr lang="en-US" sz="2300" dirty="0" smtClean="0"/>
              <a:t>Helps simplify estate planning for smaller estates</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01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1000"/>
                                        <p:tgtEl>
                                          <p:spTgt spid="3">
                                            <p:txEl>
                                              <p:pRg st="9" end="9"/>
                                            </p:txEl>
                                          </p:spTgt>
                                        </p:tgtEl>
                                      </p:cBhvr>
                                    </p:animEffect>
                                    <p:anim calcmode="lin" valueType="num">
                                      <p:cBhvr>
                                        <p:cTn id="1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1000"/>
                                        <p:tgtEl>
                                          <p:spTgt spid="3">
                                            <p:txEl>
                                              <p:pRg st="10" end="10"/>
                                            </p:txEl>
                                          </p:spTgt>
                                        </p:tgtEl>
                                      </p:cBhvr>
                                    </p:animEffect>
                                    <p:anim calcmode="lin" valueType="num">
                                      <p:cBhvr>
                                        <p:cTn id="2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1000"/>
                                        <p:tgtEl>
                                          <p:spTgt spid="3">
                                            <p:txEl>
                                              <p:pRg st="11" end="11"/>
                                            </p:txEl>
                                          </p:spTgt>
                                        </p:tgtEl>
                                      </p:cBhvr>
                                    </p:animEffect>
                                    <p:anim calcmode="lin" valueType="num">
                                      <p:cBhvr>
                                        <p:cTn id="2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1000"/>
                                        <p:tgtEl>
                                          <p:spTgt spid="3">
                                            <p:txEl>
                                              <p:pRg st="12" end="12"/>
                                            </p:txEl>
                                          </p:spTgt>
                                        </p:tgtEl>
                                      </p:cBhvr>
                                    </p:animEffect>
                                    <p:anim calcmode="lin" valueType="num">
                                      <p:cBhvr>
                                        <p:cTn id="3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Estate and Gift Tax</a:t>
            </a:r>
          </a:p>
        </p:txBody>
      </p:sp>
      <p:sp>
        <p:nvSpPr>
          <p:cNvPr id="3" name="Content Placeholder 2"/>
          <p:cNvSpPr>
            <a:spLocks noGrp="1"/>
          </p:cNvSpPr>
          <p:nvPr>
            <p:ph idx="1"/>
          </p:nvPr>
        </p:nvSpPr>
        <p:spPr/>
        <p:txBody>
          <a:bodyPr>
            <a:normAutofit fontScale="70000" lnSpcReduction="20000"/>
          </a:bodyPr>
          <a:lstStyle/>
          <a:p>
            <a:r>
              <a:rPr lang="en-US" dirty="0" smtClean="0"/>
              <a:t>Review estate planning documents</a:t>
            </a:r>
          </a:p>
          <a:p>
            <a:pPr lvl="1"/>
            <a:r>
              <a:rPr lang="en-US" dirty="0" smtClean="0"/>
              <a:t>Old documents could result in unintended outcomes</a:t>
            </a:r>
          </a:p>
          <a:p>
            <a:pPr lvl="1"/>
            <a:r>
              <a:rPr lang="en-US" dirty="0" smtClean="0"/>
              <a:t>Flexibility is important</a:t>
            </a:r>
            <a:br>
              <a:rPr lang="en-US" dirty="0" smtClean="0"/>
            </a:br>
            <a:endParaRPr lang="en-US" dirty="0" smtClean="0"/>
          </a:p>
          <a:p>
            <a:r>
              <a:rPr lang="en-US" dirty="0" smtClean="0"/>
              <a:t>Check beneficiary designations</a:t>
            </a:r>
          </a:p>
          <a:p>
            <a:pPr marL="82296" indent="0">
              <a:buNone/>
            </a:pPr>
            <a:endParaRPr lang="en-US" dirty="0" smtClean="0"/>
          </a:p>
          <a:p>
            <a:r>
              <a:rPr lang="en-US" dirty="0" smtClean="0"/>
              <a:t>Check brokerage and bank account ownership</a:t>
            </a:r>
          </a:p>
          <a:p>
            <a:pPr lvl="1"/>
            <a:r>
              <a:rPr lang="en-US" dirty="0" smtClean="0"/>
              <a:t>Joint Tenant with Right of Survivorship</a:t>
            </a:r>
          </a:p>
          <a:p>
            <a:pPr lvl="1"/>
            <a:r>
              <a:rPr lang="en-US" dirty="0" smtClean="0"/>
              <a:t>Pay on Death (POD)</a:t>
            </a:r>
            <a:br>
              <a:rPr lang="en-US" dirty="0" smtClean="0"/>
            </a:br>
            <a:endParaRPr lang="en-US" dirty="0" smtClean="0"/>
          </a:p>
          <a:p>
            <a:r>
              <a:rPr lang="en-US" dirty="0" smtClean="0"/>
              <a:t>Plan for real estate owned outside Texas (avoid probate)</a:t>
            </a:r>
          </a:p>
          <a:p>
            <a:pPr lvl="1"/>
            <a:r>
              <a:rPr lang="en-US" dirty="0" smtClean="0"/>
              <a:t>Gift prior to death (drawback is carryover basis versus step-up)</a:t>
            </a:r>
          </a:p>
          <a:p>
            <a:pPr lvl="1"/>
            <a:r>
              <a:rPr lang="en-US" dirty="0" smtClean="0"/>
              <a:t>Transfer assets to an LLC</a:t>
            </a:r>
            <a:br>
              <a:rPr lang="en-US" dirty="0" smtClean="0"/>
            </a:b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37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2013 Highlights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62578" y="1356360"/>
            <a:ext cx="7048022" cy="4663440"/>
          </a:xfrm>
        </p:spPr>
      </p:pic>
      <p:sp>
        <p:nvSpPr>
          <p:cNvPr id="4" name="TextBox 3"/>
          <p:cNvSpPr txBox="1"/>
          <p:nvPr/>
        </p:nvSpPr>
        <p:spPr>
          <a:xfrm>
            <a:off x="3919493" y="6400800"/>
            <a:ext cx="5065810" cy="261610"/>
          </a:xfrm>
          <a:prstGeom prst="rect">
            <a:avLst/>
          </a:prstGeom>
          <a:noFill/>
        </p:spPr>
        <p:txBody>
          <a:bodyPr wrap="none" rtlCol="0">
            <a:spAutoFit/>
          </a:bodyPr>
          <a:lstStyle/>
          <a:p>
            <a:r>
              <a:rPr lang="en-US" sz="1100" dirty="0" smtClean="0"/>
              <a:t>Sources:    Steven J. </a:t>
            </a:r>
            <a:r>
              <a:rPr lang="en-US" sz="1100" dirty="0" err="1" smtClean="0"/>
              <a:t>Tillinger</a:t>
            </a:r>
            <a:r>
              <a:rPr lang="en-US" sz="1100" dirty="0" smtClean="0"/>
              <a:t>, CPA.  “Federal Tax Update.”  Fort Worth Chapter, TSCPA</a:t>
            </a:r>
            <a:endParaRPr lang="en-US" sz="11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5999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that took effect in 2013</a:t>
            </a:r>
            <a:endParaRPr lang="en-US" dirty="0"/>
          </a:p>
        </p:txBody>
      </p:sp>
      <p:sp>
        <p:nvSpPr>
          <p:cNvPr id="3" name="Content Placeholder 2"/>
          <p:cNvSpPr>
            <a:spLocks noGrp="1"/>
          </p:cNvSpPr>
          <p:nvPr>
            <p:ph idx="1"/>
          </p:nvPr>
        </p:nvSpPr>
        <p:spPr>
          <a:xfrm>
            <a:off x="1435608" y="1447800"/>
            <a:ext cx="7498080" cy="4495800"/>
          </a:xfrm>
        </p:spPr>
        <p:txBody>
          <a:bodyPr>
            <a:normAutofit fontScale="85000" lnSpcReduction="20000"/>
          </a:bodyPr>
          <a:lstStyle/>
          <a:p>
            <a:r>
              <a:rPr lang="en-US" dirty="0" smtClean="0"/>
              <a:t>January 2, 2013 - the President signed legislation making permanent most of the previous twelve years of temporary tax provisions.</a:t>
            </a:r>
          </a:p>
          <a:p>
            <a:pPr marL="82296" indent="0">
              <a:buNone/>
            </a:pPr>
            <a:endParaRPr lang="en-US" dirty="0" smtClean="0"/>
          </a:p>
          <a:p>
            <a:r>
              <a:rPr lang="en-US" dirty="0" smtClean="0"/>
              <a:t>The 10%, 15%, 25%, 28%, 33% and 35% marginal income tax rates were made permanent.</a:t>
            </a:r>
          </a:p>
          <a:p>
            <a:pPr lvl="1"/>
            <a:r>
              <a:rPr lang="en-US" dirty="0" smtClean="0"/>
              <a:t>(Indexed for inflation)</a:t>
            </a:r>
          </a:p>
          <a:p>
            <a:pPr marL="82296" indent="0">
              <a:buNone/>
            </a:pPr>
            <a:endParaRPr lang="en-US" dirty="0" smtClean="0"/>
          </a:p>
          <a:p>
            <a:r>
              <a:rPr lang="en-US" dirty="0" smtClean="0"/>
              <a:t>For 2013, a new 39.6% marginal tax rate</a:t>
            </a:r>
          </a:p>
          <a:p>
            <a:pPr marL="82296" indent="0">
              <a:buNone/>
            </a:pPr>
            <a:r>
              <a:rPr lang="en-US" dirty="0" smtClean="0"/>
              <a:t/>
            </a:r>
            <a:br>
              <a:rPr lang="en-US" dirty="0" smtClean="0"/>
            </a:b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0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that took effect in 2013</a:t>
            </a:r>
            <a:endParaRPr lang="en-US" dirty="0"/>
          </a:p>
        </p:txBody>
      </p:sp>
      <p:sp>
        <p:nvSpPr>
          <p:cNvPr id="3" name="Content Placeholder 2"/>
          <p:cNvSpPr>
            <a:spLocks noGrp="1"/>
          </p:cNvSpPr>
          <p:nvPr>
            <p:ph idx="1"/>
          </p:nvPr>
        </p:nvSpPr>
        <p:spPr/>
        <p:txBody>
          <a:bodyPr>
            <a:normAutofit fontScale="92500" lnSpcReduction="10000"/>
          </a:bodyPr>
          <a:lstStyle/>
          <a:p>
            <a:pPr marL="82296" indent="0">
              <a:buNone/>
            </a:pPr>
            <a:r>
              <a:rPr lang="en-US" u="sng" dirty="0" smtClean="0"/>
              <a:t>Medical Care Itemized Deduction Threshold</a:t>
            </a:r>
            <a:r>
              <a:rPr lang="en-US" b="1" u="sng" dirty="0" smtClean="0"/>
              <a:t/>
            </a:r>
            <a:br>
              <a:rPr lang="en-US" b="1" u="sng" dirty="0" smtClean="0"/>
            </a:br>
            <a:r>
              <a:rPr lang="en-US" sz="1800" dirty="0" smtClean="0"/>
              <a:t> </a:t>
            </a:r>
          </a:p>
          <a:p>
            <a:r>
              <a:rPr lang="en-US" dirty="0"/>
              <a:t>P</a:t>
            </a:r>
            <a:r>
              <a:rPr lang="en-US" dirty="0" smtClean="0"/>
              <a:t>rior law – Medical expenses &gt; 7.5% of AGI</a:t>
            </a:r>
            <a:endParaRPr lang="en-US" dirty="0"/>
          </a:p>
          <a:p>
            <a:pPr marL="82296" indent="0">
              <a:buNone/>
            </a:pPr>
            <a:endParaRPr lang="en-US" dirty="0" smtClean="0"/>
          </a:p>
          <a:p>
            <a:r>
              <a:rPr lang="en-US" dirty="0" smtClean="0"/>
              <a:t>New law – Medical expenses &gt; 10% of AGI.</a:t>
            </a:r>
          </a:p>
          <a:p>
            <a:pPr marL="82296" indent="0">
              <a:buNone/>
            </a:pPr>
            <a:endParaRPr lang="en-US" dirty="0" smtClean="0"/>
          </a:p>
          <a:p>
            <a:r>
              <a:rPr lang="en-US" dirty="0" smtClean="0"/>
              <a:t>Exception – Retains prior law for 2013 - 2016</a:t>
            </a:r>
            <a:r>
              <a:rPr lang="en-US" dirty="0"/>
              <a:t>, if either the taxpayer or the taxpayer’s spouse turns 65 before the end of the taxable </a:t>
            </a:r>
            <a:r>
              <a:rPr lang="en-US" dirty="0" smtClean="0"/>
              <a:t>year</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22851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that took effect in 2013</a:t>
            </a:r>
          </a:p>
        </p:txBody>
      </p:sp>
      <p:pic>
        <p:nvPicPr>
          <p:cNvPr id="8" name="Picture 7"/>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62873" y="3836406"/>
            <a:ext cx="2708516" cy="1802394"/>
          </a:xfrm>
          <a:prstGeom prst="rect">
            <a:avLst/>
          </a:prstGeom>
          <a:ln w="12700">
            <a:noFill/>
          </a:ln>
        </p:spPr>
      </p:pic>
      <p:sp>
        <p:nvSpPr>
          <p:cNvPr id="3" name="Content Placeholder 2"/>
          <p:cNvSpPr>
            <a:spLocks noGrp="1"/>
          </p:cNvSpPr>
          <p:nvPr>
            <p:ph idx="1"/>
          </p:nvPr>
        </p:nvSpPr>
        <p:spPr/>
        <p:txBody>
          <a:bodyPr>
            <a:normAutofit/>
          </a:bodyPr>
          <a:lstStyle/>
          <a:p>
            <a:pPr marL="82296" indent="0">
              <a:buNone/>
            </a:pPr>
            <a:r>
              <a:rPr lang="en-US" sz="2500" u="sng" dirty="0"/>
              <a:t>Itemized Deductions </a:t>
            </a:r>
            <a:r>
              <a:rPr lang="en-US" sz="2500" u="sng" dirty="0" smtClean="0"/>
              <a:t>Limitation (High-Income taxpayers)</a:t>
            </a:r>
          </a:p>
          <a:p>
            <a:r>
              <a:rPr lang="en-US" sz="2500" dirty="0" smtClean="0"/>
              <a:t>Deductions reduced by 3% of amount by which taxpayer’s AGI exceeds threshold</a:t>
            </a:r>
          </a:p>
          <a:p>
            <a:pPr lvl="1"/>
            <a:r>
              <a:rPr lang="en-US" sz="2100" dirty="0" smtClean="0"/>
              <a:t>A taxpayer will receive at least 20% of itemized deductions</a:t>
            </a:r>
          </a:p>
          <a:p>
            <a:r>
              <a:rPr lang="en-US" sz="2500" dirty="0" smtClean="0"/>
              <a:t>Exceptions</a:t>
            </a:r>
          </a:p>
          <a:p>
            <a:pPr lvl="1"/>
            <a:r>
              <a:rPr lang="en-US" sz="2100" dirty="0" smtClean="0"/>
              <a:t>Medical Expenses</a:t>
            </a:r>
          </a:p>
          <a:p>
            <a:pPr lvl="1"/>
            <a:r>
              <a:rPr lang="en-US" sz="2100" dirty="0" smtClean="0"/>
              <a:t>Investment Interest Expense</a:t>
            </a:r>
          </a:p>
          <a:p>
            <a:pPr lvl="1"/>
            <a:r>
              <a:rPr lang="en-US" sz="2100" dirty="0" smtClean="0"/>
              <a:t>Casualty or theft losses</a:t>
            </a:r>
          </a:p>
          <a:p>
            <a:r>
              <a:rPr lang="en-US" sz="2500" dirty="0" smtClean="0"/>
              <a:t>Affects the TOP 5% of taxpayers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86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iterate type="lt">
                                    <p:tmPct val="0"/>
                                  </p:iterate>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80">
                                          <p:stCondLst>
                                            <p:cond delay="0"/>
                                          </p:stCondLst>
                                        </p:cTn>
                                        <p:tgtEl>
                                          <p:spTgt spid="3">
                                            <p:txEl>
                                              <p:pRg st="7" end="7"/>
                                            </p:txEl>
                                          </p:spTgt>
                                        </p:tgtEl>
                                      </p:cBhvr>
                                    </p:animEffect>
                                    <p:anim calcmode="lin" valueType="num">
                                      <p:cBhvr>
                                        <p:cTn id="3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7" end="7"/>
                                            </p:txEl>
                                          </p:spTgt>
                                        </p:tgtEl>
                                      </p:cBhvr>
                                      <p:to x="100000" y="60000"/>
                                    </p:animScale>
                                    <p:animScale>
                                      <p:cBhvr>
                                        <p:cTn id="36" dur="166" decel="50000">
                                          <p:stCondLst>
                                            <p:cond delay="676"/>
                                          </p:stCondLst>
                                        </p:cTn>
                                        <p:tgtEl>
                                          <p:spTgt spid="3">
                                            <p:txEl>
                                              <p:pRg st="7" end="7"/>
                                            </p:txEl>
                                          </p:spTgt>
                                        </p:tgtEl>
                                      </p:cBhvr>
                                      <p:to x="100000" y="100000"/>
                                    </p:animScale>
                                    <p:animScale>
                                      <p:cBhvr>
                                        <p:cTn id="37" dur="26">
                                          <p:stCondLst>
                                            <p:cond delay="1312"/>
                                          </p:stCondLst>
                                        </p:cTn>
                                        <p:tgtEl>
                                          <p:spTgt spid="3">
                                            <p:txEl>
                                              <p:pRg st="7" end="7"/>
                                            </p:txEl>
                                          </p:spTgt>
                                        </p:tgtEl>
                                      </p:cBhvr>
                                      <p:to x="100000" y="80000"/>
                                    </p:animScale>
                                    <p:animScale>
                                      <p:cBhvr>
                                        <p:cTn id="38" dur="166" decel="50000">
                                          <p:stCondLst>
                                            <p:cond delay="1338"/>
                                          </p:stCondLst>
                                        </p:cTn>
                                        <p:tgtEl>
                                          <p:spTgt spid="3">
                                            <p:txEl>
                                              <p:pRg st="7" end="7"/>
                                            </p:txEl>
                                          </p:spTgt>
                                        </p:tgtEl>
                                      </p:cBhvr>
                                      <p:to x="100000" y="100000"/>
                                    </p:animScale>
                                    <p:animScale>
                                      <p:cBhvr>
                                        <p:cTn id="39" dur="26">
                                          <p:stCondLst>
                                            <p:cond delay="1642"/>
                                          </p:stCondLst>
                                        </p:cTn>
                                        <p:tgtEl>
                                          <p:spTgt spid="3">
                                            <p:txEl>
                                              <p:pRg st="7" end="7"/>
                                            </p:txEl>
                                          </p:spTgt>
                                        </p:tgtEl>
                                      </p:cBhvr>
                                      <p:to x="100000" y="90000"/>
                                    </p:animScale>
                                    <p:animScale>
                                      <p:cBhvr>
                                        <p:cTn id="40" dur="166" decel="50000">
                                          <p:stCondLst>
                                            <p:cond delay="1668"/>
                                          </p:stCondLst>
                                        </p:cTn>
                                        <p:tgtEl>
                                          <p:spTgt spid="3">
                                            <p:txEl>
                                              <p:pRg st="7" end="7"/>
                                            </p:txEl>
                                          </p:spTgt>
                                        </p:tgtEl>
                                      </p:cBhvr>
                                      <p:to x="100000" y="100000"/>
                                    </p:animScale>
                                    <p:animScale>
                                      <p:cBhvr>
                                        <p:cTn id="41" dur="26">
                                          <p:stCondLst>
                                            <p:cond delay="1808"/>
                                          </p:stCondLst>
                                        </p:cTn>
                                        <p:tgtEl>
                                          <p:spTgt spid="3">
                                            <p:txEl>
                                              <p:pRg st="7" end="7"/>
                                            </p:txEl>
                                          </p:spTgt>
                                        </p:tgtEl>
                                      </p:cBhvr>
                                      <p:to x="100000" y="95000"/>
                                    </p:animScale>
                                    <p:animScale>
                                      <p:cBhvr>
                                        <p:cTn id="42" dur="166" decel="50000">
                                          <p:stCondLst>
                                            <p:cond delay="1834"/>
                                          </p:stCondLst>
                                        </p:cTn>
                                        <p:tgtEl>
                                          <p:spTgt spid="3">
                                            <p:txEl>
                                              <p:pRg st="7" end="7"/>
                                            </p:txEl>
                                          </p:spTgt>
                                        </p:tgtEl>
                                      </p:cBhvr>
                                      <p:to x="100000" y="100000"/>
                                    </p:animScale>
                                  </p:childTnLst>
                                </p:cTn>
                              </p:par>
                            </p:childTnLst>
                          </p:cTn>
                        </p:par>
                        <p:par>
                          <p:cTn id="43" fill="hold">
                            <p:stCondLst>
                              <p:cond delay="2000"/>
                            </p:stCondLst>
                            <p:childTnLst>
                              <p:par>
                                <p:cTn id="44" presetID="16" presetClass="emph" presetSubtype="0" fill="hold" nodeType="afterEffect">
                                  <p:stCondLst>
                                    <p:cond delay="0"/>
                                  </p:stCondLst>
                                  <p:iterate type="lt">
                                    <p:tmPct val="4000"/>
                                  </p:iterate>
                                  <p:childTnLst>
                                    <p:set>
                                      <p:cBhvr override="childStyle">
                                        <p:cTn id="45" dur="1000" fill="hold"/>
                                        <p:tgtEl>
                                          <p:spTgt spid="3">
                                            <p:txEl>
                                              <p:pRg st="7" end="7"/>
                                            </p:txEl>
                                          </p:spTgt>
                                        </p:tgtEl>
                                        <p:attrNameLst>
                                          <p:attrName>style.color</p:attrName>
                                        </p:attrNameLst>
                                      </p:cBhvr>
                                      <p:to>
                                        <p:clrVal>
                                          <a:srgbClr val="00FF00"/>
                                        </p:clrVal>
                                      </p:to>
                                    </p:set>
                                    <p:set>
                                      <p:cBhvr>
                                        <p:cTn id="46" dur="1000" fill="hold"/>
                                        <p:tgtEl>
                                          <p:spTgt spid="3">
                                            <p:txEl>
                                              <p:pRg st="7" end="7"/>
                                            </p:txEl>
                                          </p:spTgt>
                                        </p:tgtEl>
                                        <p:attrNameLst>
                                          <p:attrName>fillcolor</p:attrName>
                                        </p:attrNameLst>
                                      </p:cBhvr>
                                      <p:to>
                                        <p:clrVal>
                                          <a:srgbClr val="00FF00"/>
                                        </p:clrVal>
                                      </p:to>
                                    </p:set>
                                    <p:set>
                                      <p:cBhvr>
                                        <p:cTn id="47" dur="1000" fill="hold"/>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5000" y="3768090"/>
            <a:ext cx="3108960" cy="3108960"/>
          </a:xfrm>
          <a:prstGeom prst="rect">
            <a:avLst/>
          </a:prstGeom>
        </p:spPr>
      </p:pic>
      <p:sp>
        <p:nvSpPr>
          <p:cNvPr id="2" name="Title 1"/>
          <p:cNvSpPr>
            <a:spLocks noGrp="1"/>
          </p:cNvSpPr>
          <p:nvPr>
            <p:ph type="title"/>
          </p:nvPr>
        </p:nvSpPr>
        <p:spPr/>
        <p:txBody>
          <a:bodyPr>
            <a:normAutofit fontScale="90000"/>
          </a:bodyPr>
          <a:lstStyle/>
          <a:p>
            <a:r>
              <a:rPr lang="en-US" dirty="0"/>
              <a:t>Changes that took effect in 2013</a:t>
            </a:r>
          </a:p>
        </p:txBody>
      </p:sp>
      <p:sp>
        <p:nvSpPr>
          <p:cNvPr id="3" name="Content Placeholder 2"/>
          <p:cNvSpPr>
            <a:spLocks noGrp="1"/>
          </p:cNvSpPr>
          <p:nvPr>
            <p:ph idx="1"/>
          </p:nvPr>
        </p:nvSpPr>
        <p:spPr/>
        <p:txBody>
          <a:bodyPr>
            <a:normAutofit/>
          </a:bodyPr>
          <a:lstStyle/>
          <a:p>
            <a:pPr marL="82296" indent="0">
              <a:buNone/>
            </a:pPr>
            <a:r>
              <a:rPr lang="en-US" sz="2500" u="sng" dirty="0"/>
              <a:t>Itemized Deductions Limitation </a:t>
            </a:r>
            <a:r>
              <a:rPr lang="en-US" sz="2500" u="sng" dirty="0" smtClean="0"/>
              <a:t>(Example):</a:t>
            </a:r>
          </a:p>
          <a:p>
            <a:r>
              <a:rPr lang="en-US" sz="2500" dirty="0" smtClean="0"/>
              <a:t>Married Filing Joint</a:t>
            </a:r>
          </a:p>
          <a:p>
            <a:r>
              <a:rPr lang="en-US" sz="2500" dirty="0" smtClean="0"/>
              <a:t>AGI is $350,000</a:t>
            </a:r>
          </a:p>
          <a:p>
            <a:r>
              <a:rPr lang="en-US" sz="2500" dirty="0" smtClean="0"/>
              <a:t>Threshold for 2013 is $300,000</a:t>
            </a:r>
          </a:p>
          <a:p>
            <a:r>
              <a:rPr lang="en-US" sz="2500" dirty="0" smtClean="0"/>
              <a:t>AGI exceeds threshold by $50,000</a:t>
            </a:r>
          </a:p>
          <a:p>
            <a:r>
              <a:rPr lang="en-US" sz="2500" dirty="0" smtClean="0"/>
              <a:t>Result: Itemized deductions are reduced</a:t>
            </a:r>
            <a:br>
              <a:rPr lang="en-US" sz="2500" dirty="0" smtClean="0"/>
            </a:br>
            <a:r>
              <a:rPr lang="en-US" sz="2500" dirty="0" smtClean="0"/>
              <a:t>by $1,500 (3% x 50,000)</a:t>
            </a:r>
            <a:endParaRPr lang="en-US" sz="2500" dirty="0"/>
          </a:p>
          <a:p>
            <a:pPr marL="82296"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884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500"/>
                                        <p:tgtEl>
                                          <p:spTgt spid="3">
                                            <p:txEl>
                                              <p:pRg st="5" end="5"/>
                                            </p:txEl>
                                          </p:spTgt>
                                        </p:tgtEl>
                                      </p:cBhvr>
                                    </p:animEffect>
                                    <p:anim calcmode="lin" valueType="num">
                                      <p:cBhvr>
                                        <p:cTn id="40" dur="1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1" dur="1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that took effect in 2013</a:t>
            </a:r>
          </a:p>
        </p:txBody>
      </p:sp>
      <p:sp>
        <p:nvSpPr>
          <p:cNvPr id="3" name="Content Placeholder 2"/>
          <p:cNvSpPr>
            <a:spLocks noGrp="1"/>
          </p:cNvSpPr>
          <p:nvPr>
            <p:ph idx="1"/>
          </p:nvPr>
        </p:nvSpPr>
        <p:spPr/>
        <p:txBody>
          <a:bodyPr>
            <a:normAutofit/>
          </a:bodyPr>
          <a:lstStyle/>
          <a:p>
            <a:pPr marL="82296" indent="0">
              <a:buNone/>
            </a:pPr>
            <a:r>
              <a:rPr lang="en-US" sz="2500" u="sng" dirty="0" smtClean="0"/>
              <a:t>Personal Exemption phase-out</a:t>
            </a:r>
            <a:endParaRPr lang="en-US" sz="2500" u="sng" dirty="0"/>
          </a:p>
          <a:p>
            <a:r>
              <a:rPr lang="en-US" sz="2500" dirty="0"/>
              <a:t>Old Law </a:t>
            </a:r>
            <a:r>
              <a:rPr lang="en-US" sz="2500" dirty="0" smtClean="0"/>
              <a:t>restored, but with higher thresholds</a:t>
            </a:r>
          </a:p>
          <a:p>
            <a:r>
              <a:rPr lang="en-US" sz="2500" dirty="0" smtClean="0"/>
              <a:t>Personal exemption ($3,900 for 2013) phased out over the following AGI thresholds:</a:t>
            </a:r>
          </a:p>
          <a:p>
            <a:pPr lvl="1"/>
            <a:r>
              <a:rPr lang="en-US" sz="2100" dirty="0" smtClean="0"/>
              <a:t>$300,000 for married couples</a:t>
            </a:r>
          </a:p>
          <a:p>
            <a:pPr lvl="1"/>
            <a:r>
              <a:rPr lang="en-US" sz="2100" dirty="0" smtClean="0"/>
              <a:t>$250,000 for single taxpayers</a:t>
            </a:r>
          </a:p>
          <a:p>
            <a:pPr lvl="1"/>
            <a:r>
              <a:rPr lang="en-US" sz="2100" dirty="0" smtClean="0"/>
              <a:t>$275,000 head of household</a:t>
            </a:r>
          </a:p>
          <a:p>
            <a:pPr lvl="1"/>
            <a:r>
              <a:rPr lang="en-US" sz="2100" dirty="0" smtClean="0"/>
              <a:t>$150,000 married filing separately</a:t>
            </a:r>
            <a:endParaRPr lang="en-US" sz="2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747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Disclaimer</a:t>
            </a:r>
            <a:endParaRPr lang="en-US" dirty="0"/>
          </a:p>
        </p:txBody>
      </p:sp>
      <p:sp>
        <p:nvSpPr>
          <p:cNvPr id="8" name="Content Placeholder 7"/>
          <p:cNvSpPr>
            <a:spLocks noGrp="1"/>
          </p:cNvSpPr>
          <p:nvPr>
            <p:ph idx="1"/>
          </p:nvPr>
        </p:nvSpPr>
        <p:spPr/>
        <p:txBody>
          <a:bodyPr>
            <a:noAutofit/>
          </a:bodyPr>
          <a:lstStyle/>
          <a:p>
            <a:pPr marL="0" indent="0">
              <a:spcBef>
                <a:spcPts val="0"/>
              </a:spcBef>
              <a:buNone/>
            </a:pPr>
            <a:r>
              <a:rPr lang="en-US" sz="2900" spc="-100" dirty="0" smtClean="0"/>
              <a:t>The material contained in this presentation is for informational purposes only and is not legal or accounting advice.  Communication of the information is not intended to create, and receipt does not constitute, a legal relationship, including but not limited to an accountant-client relationship.  Although these materials may have been prepared by professionals, they should not be used as a substitute for professional services.  If legal, accounting or other professional advice is required, the services of a professional should be sought.</a:t>
            </a:r>
            <a:endParaRPr lang="en-US" sz="2900" spc="-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00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that took effect in 2013</a:t>
            </a:r>
          </a:p>
        </p:txBody>
      </p:sp>
      <p:sp>
        <p:nvSpPr>
          <p:cNvPr id="3" name="Content Placeholder 2"/>
          <p:cNvSpPr>
            <a:spLocks noGrp="1"/>
          </p:cNvSpPr>
          <p:nvPr>
            <p:ph idx="1"/>
          </p:nvPr>
        </p:nvSpPr>
        <p:spPr/>
        <p:txBody>
          <a:bodyPr>
            <a:normAutofit/>
          </a:bodyPr>
          <a:lstStyle/>
          <a:p>
            <a:pPr marL="82296" indent="0">
              <a:buNone/>
            </a:pPr>
            <a:r>
              <a:rPr lang="en-US" sz="2500" u="sng" dirty="0" smtClean="0"/>
              <a:t>New Tax Rates on Dividend Income and Capital Gains:</a:t>
            </a:r>
          </a:p>
          <a:p>
            <a:r>
              <a:rPr lang="en-US" sz="2500" dirty="0" smtClean="0"/>
              <a:t>Capital Gain and Dividend Rates: 0%, 15%, &amp; 20%</a:t>
            </a:r>
          </a:p>
          <a:p>
            <a:r>
              <a:rPr lang="en-US" sz="2500" dirty="0" smtClean="0"/>
              <a:t>20% rate applies to filers in the 39.6% marginal bracket</a:t>
            </a:r>
          </a:p>
          <a:p>
            <a:pPr marL="82296" indent="0">
              <a:buNone/>
            </a:pPr>
            <a:endParaRPr lang="en-US" sz="500" dirty="0" smtClean="0"/>
          </a:p>
          <a:p>
            <a:pPr marL="82296" indent="0">
              <a:buNone/>
            </a:pPr>
            <a:r>
              <a:rPr lang="en-US" sz="1800" dirty="0" smtClean="0"/>
              <a:t>Married Filing Jointly – 2013                                                     </a:t>
            </a:r>
          </a:p>
        </p:txBody>
      </p:sp>
      <p:cxnSp>
        <p:nvCxnSpPr>
          <p:cNvPr id="6" name="Straight Connector 5"/>
          <p:cNvCxnSpPr/>
          <p:nvPr/>
        </p:nvCxnSpPr>
        <p:spPr>
          <a:xfrm>
            <a:off x="1676400" y="4114800"/>
            <a:ext cx="6934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39624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39624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39624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39624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39624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400" y="39624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0" y="39624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4126468"/>
            <a:ext cx="583814" cy="369332"/>
          </a:xfrm>
          <a:prstGeom prst="rect">
            <a:avLst/>
          </a:prstGeom>
          <a:noFill/>
        </p:spPr>
        <p:txBody>
          <a:bodyPr wrap="none" rtlCol="0">
            <a:spAutoFit/>
          </a:bodyPr>
          <a:lstStyle/>
          <a:p>
            <a:r>
              <a:rPr lang="en-US" dirty="0" smtClean="0"/>
              <a:t>10%</a:t>
            </a:r>
            <a:endParaRPr lang="en-US" dirty="0"/>
          </a:p>
        </p:txBody>
      </p:sp>
      <p:sp>
        <p:nvSpPr>
          <p:cNvPr id="18" name="TextBox 17"/>
          <p:cNvSpPr txBox="1"/>
          <p:nvPr/>
        </p:nvSpPr>
        <p:spPr>
          <a:xfrm>
            <a:off x="2895600" y="4126468"/>
            <a:ext cx="583814" cy="369332"/>
          </a:xfrm>
          <a:prstGeom prst="rect">
            <a:avLst/>
          </a:prstGeom>
          <a:noFill/>
        </p:spPr>
        <p:txBody>
          <a:bodyPr wrap="none" rtlCol="0">
            <a:spAutoFit/>
          </a:bodyPr>
          <a:lstStyle/>
          <a:p>
            <a:r>
              <a:rPr lang="en-US" dirty="0" smtClean="0"/>
              <a:t>15%</a:t>
            </a:r>
            <a:endParaRPr lang="en-US" dirty="0"/>
          </a:p>
        </p:txBody>
      </p:sp>
      <p:sp>
        <p:nvSpPr>
          <p:cNvPr id="19" name="TextBox 18"/>
          <p:cNvSpPr txBox="1"/>
          <p:nvPr/>
        </p:nvSpPr>
        <p:spPr>
          <a:xfrm>
            <a:off x="3886200" y="4126468"/>
            <a:ext cx="583814" cy="369332"/>
          </a:xfrm>
          <a:prstGeom prst="rect">
            <a:avLst/>
          </a:prstGeom>
          <a:noFill/>
        </p:spPr>
        <p:txBody>
          <a:bodyPr wrap="none" rtlCol="0">
            <a:spAutoFit/>
          </a:bodyPr>
          <a:lstStyle/>
          <a:p>
            <a:r>
              <a:rPr lang="en-US" dirty="0" smtClean="0"/>
              <a:t>25%</a:t>
            </a:r>
            <a:endParaRPr lang="en-US" dirty="0"/>
          </a:p>
        </p:txBody>
      </p:sp>
      <p:sp>
        <p:nvSpPr>
          <p:cNvPr id="20" name="TextBox 19"/>
          <p:cNvSpPr txBox="1"/>
          <p:nvPr/>
        </p:nvSpPr>
        <p:spPr>
          <a:xfrm>
            <a:off x="4902586" y="4126468"/>
            <a:ext cx="583814" cy="369332"/>
          </a:xfrm>
          <a:prstGeom prst="rect">
            <a:avLst/>
          </a:prstGeom>
          <a:noFill/>
        </p:spPr>
        <p:txBody>
          <a:bodyPr wrap="none" rtlCol="0">
            <a:spAutoFit/>
          </a:bodyPr>
          <a:lstStyle/>
          <a:p>
            <a:r>
              <a:rPr lang="en-US" dirty="0" smtClean="0"/>
              <a:t>28%</a:t>
            </a:r>
            <a:endParaRPr lang="en-US" dirty="0"/>
          </a:p>
        </p:txBody>
      </p:sp>
      <p:sp>
        <p:nvSpPr>
          <p:cNvPr id="21" name="TextBox 20"/>
          <p:cNvSpPr txBox="1"/>
          <p:nvPr/>
        </p:nvSpPr>
        <p:spPr>
          <a:xfrm>
            <a:off x="5867400" y="4126468"/>
            <a:ext cx="583814" cy="369332"/>
          </a:xfrm>
          <a:prstGeom prst="rect">
            <a:avLst/>
          </a:prstGeom>
          <a:noFill/>
        </p:spPr>
        <p:txBody>
          <a:bodyPr wrap="none" rtlCol="0">
            <a:spAutoFit/>
          </a:bodyPr>
          <a:lstStyle/>
          <a:p>
            <a:r>
              <a:rPr lang="en-US" dirty="0" smtClean="0"/>
              <a:t>33%</a:t>
            </a:r>
            <a:endParaRPr lang="en-US" dirty="0"/>
          </a:p>
        </p:txBody>
      </p:sp>
      <p:sp>
        <p:nvSpPr>
          <p:cNvPr id="22" name="TextBox 21"/>
          <p:cNvSpPr txBox="1"/>
          <p:nvPr/>
        </p:nvSpPr>
        <p:spPr>
          <a:xfrm>
            <a:off x="6883786" y="4126468"/>
            <a:ext cx="583814" cy="369332"/>
          </a:xfrm>
          <a:prstGeom prst="rect">
            <a:avLst/>
          </a:prstGeom>
          <a:noFill/>
        </p:spPr>
        <p:txBody>
          <a:bodyPr wrap="none" rtlCol="0">
            <a:spAutoFit/>
          </a:bodyPr>
          <a:lstStyle/>
          <a:p>
            <a:r>
              <a:rPr lang="en-US" dirty="0" smtClean="0"/>
              <a:t>35%</a:t>
            </a:r>
            <a:endParaRPr lang="en-US" dirty="0"/>
          </a:p>
        </p:txBody>
      </p:sp>
      <p:sp>
        <p:nvSpPr>
          <p:cNvPr id="23" name="TextBox 22"/>
          <p:cNvSpPr txBox="1"/>
          <p:nvPr/>
        </p:nvSpPr>
        <p:spPr>
          <a:xfrm>
            <a:off x="7772400" y="4126468"/>
            <a:ext cx="758541" cy="369332"/>
          </a:xfrm>
          <a:prstGeom prst="rect">
            <a:avLst/>
          </a:prstGeom>
          <a:noFill/>
        </p:spPr>
        <p:txBody>
          <a:bodyPr wrap="none" rtlCol="0">
            <a:spAutoFit/>
          </a:bodyPr>
          <a:lstStyle/>
          <a:p>
            <a:r>
              <a:rPr lang="en-US" dirty="0" smtClean="0"/>
              <a:t>39.6%</a:t>
            </a:r>
            <a:endParaRPr lang="en-US" dirty="0"/>
          </a:p>
        </p:txBody>
      </p:sp>
      <p:sp>
        <p:nvSpPr>
          <p:cNvPr id="24" name="TextBox 23"/>
          <p:cNvSpPr txBox="1"/>
          <p:nvPr/>
        </p:nvSpPr>
        <p:spPr>
          <a:xfrm>
            <a:off x="3276600" y="4491335"/>
            <a:ext cx="3880871" cy="461665"/>
          </a:xfrm>
          <a:prstGeom prst="rect">
            <a:avLst/>
          </a:prstGeom>
          <a:noFill/>
        </p:spPr>
        <p:txBody>
          <a:bodyPr wrap="none" rtlCol="0">
            <a:spAutoFit/>
          </a:bodyPr>
          <a:lstStyle/>
          <a:p>
            <a:r>
              <a:rPr lang="en-US" sz="2400" dirty="0" smtClean="0">
                <a:solidFill>
                  <a:srgbClr val="0070C0"/>
                </a:solidFill>
              </a:rPr>
              <a:t>Marginal Income Tax Brackets</a:t>
            </a:r>
            <a:endParaRPr lang="en-US" sz="2400" dirty="0">
              <a:solidFill>
                <a:srgbClr val="0070C0"/>
              </a:solidFill>
            </a:endParaRPr>
          </a:p>
        </p:txBody>
      </p:sp>
      <p:cxnSp>
        <p:nvCxnSpPr>
          <p:cNvPr id="25" name="Straight Connector 24"/>
          <p:cNvCxnSpPr/>
          <p:nvPr/>
        </p:nvCxnSpPr>
        <p:spPr>
          <a:xfrm>
            <a:off x="1676400" y="5410200"/>
            <a:ext cx="6934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76400" y="5257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57600" y="5257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20000" y="5257800"/>
            <a:ext cx="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05006" y="5410200"/>
            <a:ext cx="466794" cy="369332"/>
          </a:xfrm>
          <a:prstGeom prst="rect">
            <a:avLst/>
          </a:prstGeom>
          <a:noFill/>
        </p:spPr>
        <p:txBody>
          <a:bodyPr wrap="none" rtlCol="0">
            <a:spAutoFit/>
          </a:bodyPr>
          <a:lstStyle/>
          <a:p>
            <a:r>
              <a:rPr lang="en-US" dirty="0" smtClean="0"/>
              <a:t>0%</a:t>
            </a:r>
            <a:endParaRPr lang="en-US" dirty="0"/>
          </a:p>
        </p:txBody>
      </p:sp>
      <p:sp>
        <p:nvSpPr>
          <p:cNvPr id="31" name="TextBox 30"/>
          <p:cNvSpPr txBox="1"/>
          <p:nvPr/>
        </p:nvSpPr>
        <p:spPr>
          <a:xfrm>
            <a:off x="5410200" y="5410200"/>
            <a:ext cx="583814" cy="369332"/>
          </a:xfrm>
          <a:prstGeom prst="rect">
            <a:avLst/>
          </a:prstGeom>
          <a:noFill/>
        </p:spPr>
        <p:txBody>
          <a:bodyPr wrap="none" rtlCol="0">
            <a:spAutoFit/>
          </a:bodyPr>
          <a:lstStyle/>
          <a:p>
            <a:r>
              <a:rPr lang="en-US" dirty="0" smtClean="0"/>
              <a:t>15%</a:t>
            </a:r>
            <a:endParaRPr lang="en-US" dirty="0"/>
          </a:p>
        </p:txBody>
      </p:sp>
      <p:sp>
        <p:nvSpPr>
          <p:cNvPr id="32" name="TextBox 31"/>
          <p:cNvSpPr txBox="1"/>
          <p:nvPr/>
        </p:nvSpPr>
        <p:spPr>
          <a:xfrm>
            <a:off x="7874386" y="5410200"/>
            <a:ext cx="583814" cy="369332"/>
          </a:xfrm>
          <a:prstGeom prst="rect">
            <a:avLst/>
          </a:prstGeom>
          <a:noFill/>
        </p:spPr>
        <p:txBody>
          <a:bodyPr wrap="none" rtlCol="0">
            <a:spAutoFit/>
          </a:bodyPr>
          <a:lstStyle/>
          <a:p>
            <a:r>
              <a:rPr lang="en-US" dirty="0" smtClean="0"/>
              <a:t>20%</a:t>
            </a:r>
            <a:endParaRPr lang="en-US" dirty="0"/>
          </a:p>
        </p:txBody>
      </p:sp>
      <p:sp>
        <p:nvSpPr>
          <p:cNvPr id="33" name="TextBox 32"/>
          <p:cNvSpPr txBox="1"/>
          <p:nvPr/>
        </p:nvSpPr>
        <p:spPr>
          <a:xfrm>
            <a:off x="2438400" y="5791200"/>
            <a:ext cx="5839997" cy="461665"/>
          </a:xfrm>
          <a:prstGeom prst="rect">
            <a:avLst/>
          </a:prstGeom>
          <a:noFill/>
        </p:spPr>
        <p:txBody>
          <a:bodyPr wrap="none" rtlCol="0">
            <a:spAutoFit/>
          </a:bodyPr>
          <a:lstStyle/>
          <a:p>
            <a:r>
              <a:rPr lang="en-US" sz="2400" dirty="0" smtClean="0">
                <a:solidFill>
                  <a:srgbClr val="0070C0"/>
                </a:solidFill>
              </a:rPr>
              <a:t>Capital Gain and Qualified Dividend Tax Rates</a:t>
            </a:r>
            <a:endParaRPr lang="en-US" sz="2400" dirty="0">
              <a:solidFill>
                <a:srgbClr val="0070C0"/>
              </a:solidFill>
            </a:endParaRPr>
          </a:p>
        </p:txBody>
      </p:sp>
      <p:pic>
        <p:nvPicPr>
          <p:cNvPr id="34" name="Picture 3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
        <p:nvSpPr>
          <p:cNvPr id="5" name="TextBox 4"/>
          <p:cNvSpPr txBox="1"/>
          <p:nvPr/>
        </p:nvSpPr>
        <p:spPr>
          <a:xfrm>
            <a:off x="1522509" y="3689560"/>
            <a:ext cx="307781" cy="253916"/>
          </a:xfrm>
          <a:prstGeom prst="rect">
            <a:avLst/>
          </a:prstGeom>
          <a:noFill/>
        </p:spPr>
        <p:txBody>
          <a:bodyPr wrap="square" rtlCol="0">
            <a:spAutoFit/>
          </a:bodyPr>
          <a:lstStyle/>
          <a:p>
            <a:r>
              <a:rPr lang="en-US" sz="1050" dirty="0"/>
              <a:t>0</a:t>
            </a:r>
          </a:p>
        </p:txBody>
      </p:sp>
      <p:sp>
        <p:nvSpPr>
          <p:cNvPr id="35" name="TextBox 34"/>
          <p:cNvSpPr txBox="1"/>
          <p:nvPr/>
        </p:nvSpPr>
        <p:spPr>
          <a:xfrm>
            <a:off x="2380016" y="3699463"/>
            <a:ext cx="615562" cy="253916"/>
          </a:xfrm>
          <a:prstGeom prst="rect">
            <a:avLst/>
          </a:prstGeom>
          <a:noFill/>
        </p:spPr>
        <p:txBody>
          <a:bodyPr wrap="square" rtlCol="0">
            <a:spAutoFit/>
          </a:bodyPr>
          <a:lstStyle/>
          <a:p>
            <a:r>
              <a:rPr lang="en-US" sz="1050" dirty="0" smtClean="0"/>
              <a:t>17,850</a:t>
            </a:r>
          </a:p>
        </p:txBody>
      </p:sp>
      <p:sp>
        <p:nvSpPr>
          <p:cNvPr id="36" name="TextBox 35"/>
          <p:cNvSpPr txBox="1"/>
          <p:nvPr/>
        </p:nvSpPr>
        <p:spPr>
          <a:xfrm>
            <a:off x="3349818" y="3708484"/>
            <a:ext cx="688781" cy="253916"/>
          </a:xfrm>
          <a:prstGeom prst="rect">
            <a:avLst/>
          </a:prstGeom>
          <a:noFill/>
        </p:spPr>
        <p:txBody>
          <a:bodyPr wrap="square" rtlCol="0">
            <a:spAutoFit/>
          </a:bodyPr>
          <a:lstStyle/>
          <a:p>
            <a:r>
              <a:rPr lang="en-US" sz="1050" dirty="0" smtClean="0"/>
              <a:t>72,500</a:t>
            </a:r>
            <a:endParaRPr lang="en-US" sz="1050" dirty="0"/>
          </a:p>
        </p:txBody>
      </p:sp>
      <p:sp>
        <p:nvSpPr>
          <p:cNvPr id="38" name="TextBox 37"/>
          <p:cNvSpPr txBox="1"/>
          <p:nvPr/>
        </p:nvSpPr>
        <p:spPr>
          <a:xfrm>
            <a:off x="4340418" y="3689560"/>
            <a:ext cx="803081" cy="253916"/>
          </a:xfrm>
          <a:prstGeom prst="rect">
            <a:avLst/>
          </a:prstGeom>
          <a:noFill/>
        </p:spPr>
        <p:txBody>
          <a:bodyPr wrap="square" rtlCol="0">
            <a:spAutoFit/>
          </a:bodyPr>
          <a:lstStyle/>
          <a:p>
            <a:r>
              <a:rPr lang="en-US" sz="1050" dirty="0" smtClean="0"/>
              <a:t>146,400</a:t>
            </a:r>
            <a:endParaRPr lang="en-US" sz="1050" dirty="0"/>
          </a:p>
        </p:txBody>
      </p:sp>
      <p:sp>
        <p:nvSpPr>
          <p:cNvPr id="39" name="TextBox 38"/>
          <p:cNvSpPr txBox="1"/>
          <p:nvPr/>
        </p:nvSpPr>
        <p:spPr>
          <a:xfrm>
            <a:off x="5320297" y="3689560"/>
            <a:ext cx="839009" cy="253916"/>
          </a:xfrm>
          <a:prstGeom prst="rect">
            <a:avLst/>
          </a:prstGeom>
          <a:noFill/>
        </p:spPr>
        <p:txBody>
          <a:bodyPr wrap="square" rtlCol="0">
            <a:spAutoFit/>
          </a:bodyPr>
          <a:lstStyle/>
          <a:p>
            <a:r>
              <a:rPr lang="en-US" sz="1050" dirty="0" smtClean="0"/>
              <a:t>223,050</a:t>
            </a:r>
            <a:endParaRPr lang="en-US" sz="1050" dirty="0"/>
          </a:p>
        </p:txBody>
      </p:sp>
      <p:sp>
        <p:nvSpPr>
          <p:cNvPr id="40" name="TextBox 39"/>
          <p:cNvSpPr txBox="1"/>
          <p:nvPr/>
        </p:nvSpPr>
        <p:spPr>
          <a:xfrm>
            <a:off x="6321619" y="3689560"/>
            <a:ext cx="835852" cy="253916"/>
          </a:xfrm>
          <a:prstGeom prst="rect">
            <a:avLst/>
          </a:prstGeom>
          <a:noFill/>
        </p:spPr>
        <p:txBody>
          <a:bodyPr wrap="square" rtlCol="0">
            <a:spAutoFit/>
          </a:bodyPr>
          <a:lstStyle/>
          <a:p>
            <a:r>
              <a:rPr lang="en-US" sz="1050" dirty="0" smtClean="0"/>
              <a:t>398,350</a:t>
            </a:r>
            <a:endParaRPr lang="en-US" sz="1050" dirty="0"/>
          </a:p>
        </p:txBody>
      </p:sp>
      <p:sp>
        <p:nvSpPr>
          <p:cNvPr id="41" name="TextBox 40"/>
          <p:cNvSpPr txBox="1"/>
          <p:nvPr/>
        </p:nvSpPr>
        <p:spPr>
          <a:xfrm>
            <a:off x="7258824" y="3708484"/>
            <a:ext cx="742176" cy="253916"/>
          </a:xfrm>
          <a:prstGeom prst="rect">
            <a:avLst/>
          </a:prstGeom>
          <a:noFill/>
        </p:spPr>
        <p:txBody>
          <a:bodyPr wrap="square" rtlCol="0">
            <a:spAutoFit/>
          </a:bodyPr>
          <a:lstStyle/>
          <a:p>
            <a:r>
              <a:rPr lang="en-US" sz="1050" dirty="0" smtClean="0"/>
              <a:t>450,000</a:t>
            </a:r>
            <a:endParaRPr lang="en-US" sz="1050" dirty="0"/>
          </a:p>
        </p:txBody>
      </p:sp>
      <p:sp>
        <p:nvSpPr>
          <p:cNvPr id="42" name="Right Arrow 41"/>
          <p:cNvSpPr/>
          <p:nvPr/>
        </p:nvSpPr>
        <p:spPr>
          <a:xfrm>
            <a:off x="8439150" y="4038600"/>
            <a:ext cx="489204"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8439150" y="5334000"/>
            <a:ext cx="489204"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1720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that took effect in 2013</a:t>
            </a:r>
          </a:p>
        </p:txBody>
      </p:sp>
      <p:sp>
        <p:nvSpPr>
          <p:cNvPr id="3" name="Content Placeholder 2"/>
          <p:cNvSpPr>
            <a:spLocks noGrp="1"/>
          </p:cNvSpPr>
          <p:nvPr>
            <p:ph idx="1"/>
          </p:nvPr>
        </p:nvSpPr>
        <p:spPr/>
        <p:txBody>
          <a:bodyPr>
            <a:normAutofit/>
          </a:bodyPr>
          <a:lstStyle/>
          <a:p>
            <a:pPr marL="82296" indent="0">
              <a:buNone/>
            </a:pPr>
            <a:r>
              <a:rPr lang="en-US" sz="2500" u="sng" dirty="0" smtClean="0"/>
              <a:t>Home Office Safe Harbor Alternative:</a:t>
            </a:r>
          </a:p>
          <a:p>
            <a:r>
              <a:rPr lang="en-US" sz="2500" dirty="0" smtClean="0"/>
              <a:t>Actual costs vs. Safe Harbor (annual election)</a:t>
            </a:r>
          </a:p>
          <a:p>
            <a:r>
              <a:rPr lang="en-US" sz="2500" dirty="0" smtClean="0"/>
              <a:t>Simplified calculation: $5 per square foot of space used exclusively for business.</a:t>
            </a:r>
          </a:p>
          <a:p>
            <a:pPr lvl="1"/>
            <a:r>
              <a:rPr lang="en-US" sz="2100" dirty="0" smtClean="0"/>
              <a:t>Maximum 300 sq. ft. – (equivalent to a room a little larger than 17’ x 17’) </a:t>
            </a:r>
          </a:p>
          <a:p>
            <a:pPr lvl="1"/>
            <a:r>
              <a:rPr lang="en-US" sz="2100" dirty="0" smtClean="0"/>
              <a:t>The maximum deduction is $1,500</a:t>
            </a:r>
          </a:p>
          <a:p>
            <a:r>
              <a:rPr lang="en-US" sz="2500" dirty="0" smtClean="0"/>
              <a:t>Available for 2013 and subsequent years</a:t>
            </a:r>
          </a:p>
          <a:p>
            <a:r>
              <a:rPr lang="en-US" sz="2500" dirty="0" smtClean="0"/>
              <a:t>Taxpayers using this simplified method can claim all of their allowable mortgage interest and real estate taxes on Schedule A.</a:t>
            </a:r>
          </a:p>
        </p:txBody>
      </p:sp>
      <p:sp>
        <p:nvSpPr>
          <p:cNvPr id="4" name="TextBox 3"/>
          <p:cNvSpPr txBox="1"/>
          <p:nvPr/>
        </p:nvSpPr>
        <p:spPr>
          <a:xfrm>
            <a:off x="3919493" y="6400800"/>
            <a:ext cx="5219699" cy="261610"/>
          </a:xfrm>
          <a:prstGeom prst="rect">
            <a:avLst/>
          </a:prstGeom>
          <a:noFill/>
        </p:spPr>
        <p:txBody>
          <a:bodyPr wrap="none" rtlCol="0">
            <a:spAutoFit/>
          </a:bodyPr>
          <a:lstStyle/>
          <a:p>
            <a:r>
              <a:rPr lang="en-US" sz="1100" dirty="0" smtClean="0"/>
              <a:t>Sources:    The Kiplinger Washington Editors, Inc.  The </a:t>
            </a:r>
            <a:r>
              <a:rPr lang="en-US" sz="1100" dirty="0" err="1" smtClean="0"/>
              <a:t>Kilplinger</a:t>
            </a:r>
            <a:r>
              <a:rPr lang="en-US" sz="1100" dirty="0" smtClean="0"/>
              <a:t> Tax Letter. Vol.89, No. 2</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34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Changes that took effect in </a:t>
            </a:r>
            <a:r>
              <a:rPr lang="en-US" sz="4000" dirty="0" smtClean="0"/>
              <a:t>2013</a:t>
            </a:r>
            <a:endParaRPr lang="en-US" sz="3900" dirty="0"/>
          </a:p>
        </p:txBody>
      </p:sp>
      <p:sp>
        <p:nvSpPr>
          <p:cNvPr id="3" name="Content Placeholder 2"/>
          <p:cNvSpPr>
            <a:spLocks noGrp="1"/>
          </p:cNvSpPr>
          <p:nvPr>
            <p:ph idx="1"/>
          </p:nvPr>
        </p:nvSpPr>
        <p:spPr/>
        <p:txBody>
          <a:bodyPr/>
          <a:lstStyle/>
          <a:p>
            <a:pPr marL="82296" lvl="1" indent="0">
              <a:spcBef>
                <a:spcPts val="600"/>
              </a:spcBef>
              <a:buSzPct val="80000"/>
              <a:buNone/>
            </a:pPr>
            <a:r>
              <a:rPr lang="en-US" sz="2300" u="sng" dirty="0"/>
              <a:t>Medicare Contribution </a:t>
            </a:r>
            <a:r>
              <a:rPr lang="en-US" sz="2300" u="sng" dirty="0" smtClean="0"/>
              <a:t>Tax – Individuals, Trusts, and Estates</a:t>
            </a:r>
          </a:p>
          <a:p>
            <a:pPr marL="365760" lvl="1" indent="-283464">
              <a:spcBef>
                <a:spcPts val="600"/>
              </a:spcBef>
              <a:buSzPct val="80000"/>
              <a:buFont typeface="Wingdings 2"/>
              <a:buChar char=""/>
            </a:pPr>
            <a:r>
              <a:rPr lang="en-US" dirty="0" smtClean="0"/>
              <a:t>Two </a:t>
            </a:r>
            <a:r>
              <a:rPr lang="en-US" dirty="0"/>
              <a:t>new taxes </a:t>
            </a:r>
            <a:r>
              <a:rPr lang="en-US" dirty="0" smtClean="0"/>
              <a:t>from 2010 Affordable Care Act:</a:t>
            </a:r>
          </a:p>
          <a:p>
            <a:pPr marL="612648" lvl="2" indent="-283464">
              <a:spcBef>
                <a:spcPts val="600"/>
              </a:spcBef>
              <a:buSzPct val="80000"/>
              <a:buFont typeface="Wingdings 2"/>
              <a:buChar char=""/>
            </a:pPr>
            <a:r>
              <a:rPr lang="en-US" dirty="0" smtClean="0"/>
              <a:t> </a:t>
            </a:r>
            <a:r>
              <a:rPr lang="en-US" dirty="0"/>
              <a:t>0.9% tax on </a:t>
            </a:r>
            <a:r>
              <a:rPr lang="en-US" u="sng" dirty="0" smtClean="0"/>
              <a:t>earned</a:t>
            </a:r>
            <a:r>
              <a:rPr lang="en-US" dirty="0" smtClean="0"/>
              <a:t> income over $</a:t>
            </a:r>
            <a:r>
              <a:rPr lang="en-US" dirty="0"/>
              <a:t>250,000 </a:t>
            </a:r>
            <a:r>
              <a:rPr lang="en-US" dirty="0" smtClean="0"/>
              <a:t>(MFJ), and</a:t>
            </a:r>
          </a:p>
          <a:p>
            <a:pPr marL="612648" lvl="2" indent="-283464">
              <a:spcBef>
                <a:spcPts val="600"/>
              </a:spcBef>
              <a:buSzPct val="80000"/>
              <a:buFont typeface="Wingdings 2"/>
              <a:buChar char=""/>
            </a:pPr>
            <a:r>
              <a:rPr lang="en-US" dirty="0" smtClean="0"/>
              <a:t> </a:t>
            </a:r>
            <a:r>
              <a:rPr lang="en-US" dirty="0"/>
              <a:t>3.8% tax on </a:t>
            </a:r>
            <a:r>
              <a:rPr lang="en-US" dirty="0" smtClean="0"/>
              <a:t>certain </a:t>
            </a:r>
            <a:r>
              <a:rPr lang="en-US" u="sng" dirty="0" smtClean="0"/>
              <a:t>unearned</a:t>
            </a:r>
            <a:r>
              <a:rPr lang="en-US" dirty="0" smtClean="0"/>
              <a:t> income (</a:t>
            </a:r>
            <a:r>
              <a:rPr lang="en-US" b="1" dirty="0" smtClean="0"/>
              <a:t>Net </a:t>
            </a:r>
            <a:r>
              <a:rPr lang="en-US" b="1" dirty="0"/>
              <a:t>I</a:t>
            </a:r>
            <a:r>
              <a:rPr lang="en-US" b="1" dirty="0" smtClean="0"/>
              <a:t>nvestment Income) </a:t>
            </a:r>
            <a:r>
              <a:rPr lang="en-US" dirty="0"/>
              <a:t>over </a:t>
            </a:r>
            <a:r>
              <a:rPr lang="en-US" dirty="0" smtClean="0"/>
              <a:t>the same threshold</a:t>
            </a:r>
          </a:p>
          <a:p>
            <a:pPr marL="365760" lvl="1" indent="-283464">
              <a:spcBef>
                <a:spcPts val="600"/>
              </a:spcBef>
              <a:buSzPct val="80000"/>
              <a:buFont typeface="Wingdings 2"/>
              <a:buChar char=""/>
            </a:pPr>
            <a:r>
              <a:rPr lang="en-US" dirty="0" smtClean="0"/>
              <a:t>Threshold is NOT indexed for inflation</a:t>
            </a:r>
            <a:endParaRPr lang="en-US" dirty="0"/>
          </a:p>
          <a:p>
            <a:pPr marL="82296" lvl="1" indent="0">
              <a:spcBef>
                <a:spcPts val="600"/>
              </a:spcBef>
              <a:buSzPct val="80000"/>
              <a:buNone/>
            </a:pPr>
            <a:r>
              <a:rPr lang="en-US" dirty="0" smtClean="0"/>
              <a:t/>
            </a:r>
            <a:br>
              <a:rPr lang="en-US" dirty="0" smtClean="0"/>
            </a:br>
            <a:r>
              <a:rPr lang="en-US" dirty="0" smtClean="0"/>
              <a:t/>
            </a:r>
            <a:br>
              <a:rPr lang="en-US" dirty="0" smtClean="0"/>
            </a:br>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28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Medicare Contribution Tax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Net Investment Income is the sum of:</a:t>
            </a:r>
          </a:p>
          <a:p>
            <a:pPr lvl="1"/>
            <a:r>
              <a:rPr lang="en-US" dirty="0" smtClean="0"/>
              <a:t>Category 1 – Investment Income</a:t>
            </a:r>
          </a:p>
          <a:p>
            <a:pPr lvl="2"/>
            <a:r>
              <a:rPr lang="en-US" dirty="0" smtClean="0"/>
              <a:t>Interest	                      	</a:t>
            </a:r>
          </a:p>
          <a:p>
            <a:pPr lvl="2"/>
            <a:r>
              <a:rPr lang="en-US" dirty="0" smtClean="0"/>
              <a:t>Dividends</a:t>
            </a:r>
          </a:p>
          <a:p>
            <a:pPr lvl="2"/>
            <a:r>
              <a:rPr lang="en-US" dirty="0" smtClean="0"/>
              <a:t>Annuities</a:t>
            </a:r>
          </a:p>
          <a:p>
            <a:pPr lvl="2"/>
            <a:r>
              <a:rPr lang="en-US" dirty="0" smtClean="0"/>
              <a:t>Rents</a:t>
            </a:r>
          </a:p>
          <a:p>
            <a:pPr lvl="2"/>
            <a:r>
              <a:rPr lang="en-US" dirty="0" smtClean="0"/>
              <a:t>Royalties</a:t>
            </a:r>
          </a:p>
          <a:p>
            <a:pPr lvl="1"/>
            <a:r>
              <a:rPr lang="en-US" dirty="0" smtClean="0"/>
              <a:t>Category 2 – Passive Activities</a:t>
            </a:r>
          </a:p>
          <a:p>
            <a:pPr lvl="1"/>
            <a:r>
              <a:rPr lang="en-US" dirty="0" smtClean="0"/>
              <a:t>Category 3 – Net Gains (but not Net Loss)</a:t>
            </a:r>
          </a:p>
          <a:p>
            <a:pPr lvl="2"/>
            <a:r>
              <a:rPr lang="en-US" dirty="0" smtClean="0"/>
              <a:t>Capital Gains</a:t>
            </a:r>
          </a:p>
          <a:p>
            <a:pPr lvl="1"/>
            <a:r>
              <a:rPr lang="en-US" dirty="0" smtClean="0"/>
              <a:t>Less allowable deductions properly allocable to such income or gain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
        <p:nvSpPr>
          <p:cNvPr id="5" name="TextBox 4"/>
          <p:cNvSpPr txBox="1"/>
          <p:nvPr/>
        </p:nvSpPr>
        <p:spPr>
          <a:xfrm>
            <a:off x="3919493" y="6400800"/>
            <a:ext cx="4647426" cy="261610"/>
          </a:xfrm>
          <a:prstGeom prst="rect">
            <a:avLst/>
          </a:prstGeom>
          <a:noFill/>
        </p:spPr>
        <p:txBody>
          <a:bodyPr wrap="none" rtlCol="0">
            <a:spAutoFit/>
          </a:bodyPr>
          <a:lstStyle/>
          <a:p>
            <a:r>
              <a:rPr lang="en-US" sz="1100" dirty="0" smtClean="0"/>
              <a:t>Sources:    Blaise C. Bender, PC. </a:t>
            </a:r>
            <a:r>
              <a:rPr lang="en-US" sz="1100" i="1" dirty="0" smtClean="0"/>
              <a:t>Federal  Tax Update. </a:t>
            </a:r>
            <a:r>
              <a:rPr lang="en-US" sz="1100" dirty="0" smtClean="0"/>
              <a:t>East Texas Chapter, 2014.</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864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arn(inVertic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Vertic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Medicare Contribution Tax (cont.)</a:t>
            </a:r>
          </a:p>
        </p:txBody>
      </p:sp>
      <p:sp>
        <p:nvSpPr>
          <p:cNvPr id="3" name="Content Placeholder 2"/>
          <p:cNvSpPr>
            <a:spLocks noGrp="1"/>
          </p:cNvSpPr>
          <p:nvPr>
            <p:ph idx="1"/>
          </p:nvPr>
        </p:nvSpPr>
        <p:spPr/>
        <p:txBody>
          <a:bodyPr>
            <a:normAutofit fontScale="85000" lnSpcReduction="20000"/>
          </a:bodyPr>
          <a:lstStyle/>
          <a:p>
            <a:r>
              <a:rPr lang="en-US" dirty="0" smtClean="0"/>
              <a:t>Net Investment Income does NOT include:</a:t>
            </a:r>
          </a:p>
          <a:p>
            <a:pPr lvl="1"/>
            <a:r>
              <a:rPr lang="en-US" dirty="0" smtClean="0"/>
              <a:t>Active income in partnerships and S corporations</a:t>
            </a:r>
          </a:p>
          <a:p>
            <a:pPr lvl="1"/>
            <a:r>
              <a:rPr lang="en-US" dirty="0" smtClean="0"/>
              <a:t>Amounts subject to self-employment tax</a:t>
            </a:r>
          </a:p>
          <a:p>
            <a:pPr lvl="1"/>
            <a:r>
              <a:rPr lang="en-US" dirty="0" smtClean="0"/>
              <a:t>Tax-exempt interest</a:t>
            </a:r>
          </a:p>
          <a:p>
            <a:pPr lvl="1"/>
            <a:r>
              <a:rPr lang="en-US" dirty="0" smtClean="0"/>
              <a:t>Social Security benefits</a:t>
            </a:r>
          </a:p>
          <a:p>
            <a:pPr lvl="1"/>
            <a:r>
              <a:rPr lang="en-US" dirty="0" smtClean="0"/>
              <a:t>Life insurance proceeds</a:t>
            </a:r>
          </a:p>
          <a:p>
            <a:pPr lvl="1"/>
            <a:r>
              <a:rPr lang="en-US" dirty="0" smtClean="0"/>
              <a:t>Gifts and Inheritances</a:t>
            </a:r>
          </a:p>
          <a:p>
            <a:pPr lvl="1"/>
            <a:r>
              <a:rPr lang="en-US" dirty="0" smtClean="0"/>
              <a:t>Distributions from qualified employee benefit plans or arrangements (401(k) and IRAs)</a:t>
            </a:r>
          </a:p>
          <a:p>
            <a:pPr lvl="1"/>
            <a:r>
              <a:rPr lang="en-US" dirty="0" smtClean="0"/>
              <a:t>Alimony</a:t>
            </a:r>
          </a:p>
          <a:p>
            <a:pPr lvl="1"/>
            <a:r>
              <a:rPr lang="en-US" dirty="0" smtClean="0"/>
              <a:t>Excluded gain from the sale of a principal residence</a:t>
            </a:r>
          </a:p>
          <a:p>
            <a:pPr lvl="1"/>
            <a:r>
              <a:rPr lang="en-US" dirty="0" smtClean="0"/>
              <a:t>Items which are otherwise excluded from gross income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107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Medicare Contribution Tax (cont.)</a:t>
            </a:r>
            <a:endParaRPr lang="en-US" dirty="0"/>
          </a:p>
        </p:txBody>
      </p:sp>
      <p:sp>
        <p:nvSpPr>
          <p:cNvPr id="3" name="Content Placeholder 2"/>
          <p:cNvSpPr>
            <a:spLocks noGrp="1"/>
          </p:cNvSpPr>
          <p:nvPr>
            <p:ph idx="1"/>
          </p:nvPr>
        </p:nvSpPr>
        <p:spPr/>
        <p:txBody>
          <a:bodyPr/>
          <a:lstStyle/>
          <a:p>
            <a:r>
              <a:rPr lang="en-US" sz="2700" dirty="0" smtClean="0"/>
              <a:t>The 3.8% Medicare tax is imposed on the </a:t>
            </a:r>
            <a:r>
              <a:rPr lang="en-US" sz="2700" b="1" u="sng" dirty="0" smtClean="0"/>
              <a:t>lesser</a:t>
            </a:r>
            <a:r>
              <a:rPr lang="en-US" sz="2700" dirty="0" smtClean="0"/>
              <a:t> of an individuals:</a:t>
            </a:r>
          </a:p>
          <a:p>
            <a:pPr lvl="1"/>
            <a:r>
              <a:rPr lang="en-US" sz="2400" dirty="0" smtClean="0"/>
              <a:t>Net Investment Income; or</a:t>
            </a:r>
          </a:p>
          <a:p>
            <a:pPr lvl="1"/>
            <a:r>
              <a:rPr lang="en-US" sz="2400" dirty="0" smtClean="0"/>
              <a:t>Modified AGI in excess of</a:t>
            </a:r>
          </a:p>
          <a:p>
            <a:pPr lvl="2"/>
            <a:r>
              <a:rPr lang="en-US" sz="2100" dirty="0" smtClean="0"/>
              <a:t>$250,000 for joint filers and surviving spouses</a:t>
            </a:r>
          </a:p>
          <a:p>
            <a:pPr lvl="2"/>
            <a:r>
              <a:rPr lang="en-US" sz="2100" dirty="0" smtClean="0"/>
              <a:t>$125,000 for a married taxpayer filing separately</a:t>
            </a:r>
          </a:p>
          <a:p>
            <a:pPr lvl="2"/>
            <a:r>
              <a:rPr lang="en-US" sz="2100" dirty="0" smtClean="0"/>
              <a:t>$200,000 in any other case</a:t>
            </a:r>
          </a:p>
          <a:p>
            <a:pPr marL="82296" indent="0">
              <a:buNone/>
            </a:pPr>
            <a:endParaRPr lang="en-US" sz="2900" dirty="0" smtClean="0"/>
          </a:p>
          <a:p>
            <a:pPr lvl="1"/>
            <a:r>
              <a:rPr lang="en-US" sz="2500" dirty="0" smtClean="0"/>
              <a:t>If a couple files jointly and their combined AGI is less than $250,000, they will not pay the 3.8% Medicare tax.</a:t>
            </a:r>
            <a:endParaRPr lang="en-US" sz="2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96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Medicare Contribution Tax (cont.)</a:t>
            </a:r>
            <a:endParaRPr lang="en-US" dirty="0"/>
          </a:p>
        </p:txBody>
      </p:sp>
      <p:sp>
        <p:nvSpPr>
          <p:cNvPr id="3" name="Content Placeholder 2"/>
          <p:cNvSpPr>
            <a:spLocks noGrp="1"/>
          </p:cNvSpPr>
          <p:nvPr>
            <p:ph idx="1"/>
          </p:nvPr>
        </p:nvSpPr>
        <p:spPr>
          <a:xfrm>
            <a:off x="1435608" y="1447800"/>
            <a:ext cx="7498080" cy="4102120"/>
          </a:xfrm>
        </p:spPr>
        <p:txBody>
          <a:bodyPr>
            <a:normAutofit/>
          </a:bodyPr>
          <a:lstStyle/>
          <a:p>
            <a:r>
              <a:rPr lang="en-US" sz="2900" dirty="0" smtClean="0"/>
              <a:t>How do these laws affect you?</a:t>
            </a:r>
          </a:p>
          <a:p>
            <a:endParaRPr lang="en-US" sz="2500" dirty="0"/>
          </a:p>
          <a:p>
            <a:endParaRPr lang="en-US" sz="2500" dirty="0" smtClean="0"/>
          </a:p>
          <a:p>
            <a:endParaRPr lang="en-US" sz="2500" dirty="0"/>
          </a:p>
          <a:p>
            <a:endParaRPr lang="en-US" sz="2500" dirty="0" smtClean="0"/>
          </a:p>
          <a:p>
            <a:endParaRPr lang="en-US" sz="2500" dirty="0"/>
          </a:p>
          <a:p>
            <a:pPr marL="82296" indent="0">
              <a:buNone/>
            </a:pPr>
            <a:endParaRPr lang="en-US" sz="2500" dirty="0" smtClean="0"/>
          </a:p>
          <a:p>
            <a:pPr marL="82296" indent="0">
              <a:buNone/>
            </a:pPr>
            <a:endParaRPr lang="en-US" sz="2500" dirty="0"/>
          </a:p>
          <a:p>
            <a:pPr marL="82296" indent="0">
              <a:buNone/>
            </a:pPr>
            <a:endParaRPr lang="en-US" dirty="0"/>
          </a:p>
        </p:txBody>
      </p:sp>
      <p:sp>
        <p:nvSpPr>
          <p:cNvPr id="4" name="Rectangle 3"/>
          <p:cNvSpPr/>
          <p:nvPr/>
        </p:nvSpPr>
        <p:spPr>
          <a:xfrm>
            <a:off x="2171609" y="2133600"/>
            <a:ext cx="5905591"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95% of all taxpayers</a:t>
            </a:r>
            <a:b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will see no chang</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 </a:t>
            </a:r>
            <a:b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 their tax liability!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
        <p:nvSpPr>
          <p:cNvPr id="6" name="TextBox 5"/>
          <p:cNvSpPr txBox="1"/>
          <p:nvPr/>
        </p:nvSpPr>
        <p:spPr>
          <a:xfrm>
            <a:off x="3659766" y="4589881"/>
            <a:ext cx="3271858" cy="1200329"/>
          </a:xfrm>
          <a:prstGeom prst="rect">
            <a:avLst/>
          </a:prstGeom>
          <a:noFill/>
        </p:spPr>
        <p:txBody>
          <a:bodyPr wrap="none" rtlCol="0">
            <a:spAutoFit/>
          </a:bodyPr>
          <a:lstStyle/>
          <a:p>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(For </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Now!)</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960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18" presetClass="emph" presetSubtype="0" fill="hold" grpId="1" nodeType="afterEffect">
                                  <p:stCondLst>
                                    <p:cond delay="500"/>
                                  </p:stCondLst>
                                  <p:iterate type="lt">
                                    <p:tmPct val="4000"/>
                                  </p:iterate>
                                  <p:childTnLst>
                                    <p:set>
                                      <p:cBhvr override="childStyle">
                                        <p:cTn id="18" dur="10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Filing Season - IRS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00400" y="1463040"/>
            <a:ext cx="3530495" cy="493776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7231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Filing Season - IRS</a:t>
            </a:r>
            <a:endParaRPr lang="en-US" dirty="0"/>
          </a:p>
        </p:txBody>
      </p:sp>
      <p:sp>
        <p:nvSpPr>
          <p:cNvPr id="3" name="Content Placeholder 2"/>
          <p:cNvSpPr>
            <a:spLocks noGrp="1"/>
          </p:cNvSpPr>
          <p:nvPr>
            <p:ph idx="1"/>
          </p:nvPr>
        </p:nvSpPr>
        <p:spPr/>
        <p:txBody>
          <a:bodyPr>
            <a:normAutofit/>
          </a:bodyPr>
          <a:lstStyle/>
          <a:p>
            <a:pPr marL="82296" indent="0">
              <a:buNone/>
            </a:pPr>
            <a:r>
              <a:rPr lang="en-US" sz="2500" u="sng" dirty="0" smtClean="0"/>
              <a:t>What to expect for the 2013 Tax Filing Season</a:t>
            </a:r>
          </a:p>
          <a:p>
            <a:r>
              <a:rPr lang="en-US" sz="2500" dirty="0" smtClean="0"/>
              <a:t>2013 IRS budget - $526 million smaller than the original budget because of sequestration cuts.</a:t>
            </a:r>
          </a:p>
          <a:p>
            <a:r>
              <a:rPr lang="en-US" sz="2500" dirty="0" smtClean="0"/>
              <a:t>2013 Government shutdown</a:t>
            </a:r>
          </a:p>
          <a:p>
            <a:r>
              <a:rPr lang="en-US" sz="2500" dirty="0" smtClean="0"/>
              <a:t>Effects:</a:t>
            </a:r>
          </a:p>
          <a:p>
            <a:pPr lvl="1"/>
            <a:r>
              <a:rPr lang="en-US" sz="2100" dirty="0" smtClean="0"/>
              <a:t>Delayed filing season until Jan. 31</a:t>
            </a:r>
          </a:p>
          <a:p>
            <a:pPr lvl="2"/>
            <a:r>
              <a:rPr lang="en-US" sz="1700" dirty="0" smtClean="0"/>
              <a:t>Provides the IRS time to program and test its tax processing systems</a:t>
            </a:r>
          </a:p>
          <a:p>
            <a:pPr lvl="1"/>
            <a:r>
              <a:rPr lang="en-US" sz="2100" dirty="0" smtClean="0"/>
              <a:t>IRS is struggling on the enforcement front</a:t>
            </a:r>
          </a:p>
          <a:p>
            <a:pPr lvl="1"/>
            <a:r>
              <a:rPr lang="en-US" sz="2100" dirty="0" smtClean="0"/>
              <a:t>Don’t expect much in the way of service from the IRS</a:t>
            </a:r>
          </a:p>
          <a:p>
            <a:pPr marL="658368" lvl="2" indent="0">
              <a:buNone/>
            </a:pPr>
            <a:endParaRPr lang="en-US" sz="1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
        <p:nvSpPr>
          <p:cNvPr id="5" name="TextBox 4"/>
          <p:cNvSpPr txBox="1"/>
          <p:nvPr/>
        </p:nvSpPr>
        <p:spPr>
          <a:xfrm>
            <a:off x="3919493" y="6400800"/>
            <a:ext cx="5022529" cy="261610"/>
          </a:xfrm>
          <a:prstGeom prst="rect">
            <a:avLst/>
          </a:prstGeom>
          <a:noFill/>
        </p:spPr>
        <p:txBody>
          <a:bodyPr wrap="none" rtlCol="0">
            <a:spAutoFit/>
          </a:bodyPr>
          <a:lstStyle/>
          <a:p>
            <a:r>
              <a:rPr lang="en-US" sz="1100" dirty="0" smtClean="0"/>
              <a:t>Sources:    The Kiplinger Washington Editors, Inc.  The Kiplinger Letter. Vol. 89, No. 3. </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181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Filing Season – IRS (cont.)</a:t>
            </a:r>
            <a:endParaRPr lang="en-US" dirty="0"/>
          </a:p>
        </p:txBody>
      </p:sp>
      <p:sp>
        <p:nvSpPr>
          <p:cNvPr id="3" name="Content Placeholder 2"/>
          <p:cNvSpPr>
            <a:spLocks noGrp="1"/>
          </p:cNvSpPr>
          <p:nvPr>
            <p:ph idx="1"/>
          </p:nvPr>
        </p:nvSpPr>
        <p:spPr/>
        <p:txBody>
          <a:bodyPr>
            <a:normAutofit/>
          </a:bodyPr>
          <a:lstStyle/>
          <a:p>
            <a:pPr marL="82296" indent="0">
              <a:buNone/>
            </a:pPr>
            <a:r>
              <a:rPr lang="en-US" sz="2500" u="sng" dirty="0" smtClean="0"/>
              <a:t>What to expect for the 2013 Tax Filing Season (cont.)</a:t>
            </a:r>
          </a:p>
          <a:p>
            <a:r>
              <a:rPr lang="en-US" sz="2000" dirty="0" smtClean="0"/>
              <a:t>Good News</a:t>
            </a:r>
          </a:p>
          <a:p>
            <a:pPr lvl="1"/>
            <a:r>
              <a:rPr lang="en-US" sz="1700" dirty="0" smtClean="0"/>
              <a:t>2013’s overall individual audit rate fell to 0.96%</a:t>
            </a:r>
          </a:p>
          <a:p>
            <a:pPr lvl="1"/>
            <a:r>
              <a:rPr lang="en-US" sz="1700" dirty="0" smtClean="0"/>
              <a:t>2.7% exam rate for $200K to $1M income</a:t>
            </a:r>
          </a:p>
          <a:p>
            <a:pPr lvl="1"/>
            <a:r>
              <a:rPr lang="en-US" sz="1700" dirty="0" smtClean="0"/>
              <a:t>10.85% exam rate for &gt; $1M income</a:t>
            </a:r>
          </a:p>
          <a:p>
            <a:pPr lvl="1"/>
            <a:r>
              <a:rPr lang="en-US" sz="1700" dirty="0" smtClean="0"/>
              <a:t>It is expected to sink even lower for 2014 as the agency’s resources continue to shrink.</a:t>
            </a:r>
          </a:p>
          <a:p>
            <a:r>
              <a:rPr lang="en-US" sz="2000" dirty="0" smtClean="0"/>
              <a:t>Bad News</a:t>
            </a:r>
          </a:p>
          <a:p>
            <a:pPr lvl="1"/>
            <a:r>
              <a:rPr lang="en-US" sz="1700" dirty="0" smtClean="0"/>
              <a:t>Don’t expect much service from IRS</a:t>
            </a:r>
          </a:p>
          <a:p>
            <a:pPr lvl="1"/>
            <a:r>
              <a:rPr lang="en-US" sz="1700" dirty="0" smtClean="0"/>
              <a:t>Need help with complicated tax </a:t>
            </a:r>
            <a:br>
              <a:rPr lang="en-US" sz="1700" dirty="0" smtClean="0"/>
            </a:br>
            <a:r>
              <a:rPr lang="en-US" sz="1700" dirty="0" smtClean="0"/>
              <a:t>questions?  You’re out of luck!</a:t>
            </a:r>
          </a:p>
          <a:p>
            <a:pPr lvl="1"/>
            <a:r>
              <a:rPr lang="en-US" sz="1700" dirty="0" smtClean="0"/>
              <a:t>Cut training budget by 87%</a:t>
            </a:r>
          </a:p>
          <a:p>
            <a:pPr lvl="1"/>
            <a:r>
              <a:rPr lang="en-US" sz="1700" dirty="0"/>
              <a:t>IRS responded timely only 47% of the </a:t>
            </a:r>
            <a:r>
              <a:rPr lang="en-US" sz="1700" dirty="0" smtClean="0"/>
              <a:t>time</a:t>
            </a:r>
            <a:endParaRPr lang="en-US" sz="1700" dirty="0"/>
          </a:p>
          <a:p>
            <a:pPr lvl="1"/>
            <a:r>
              <a:rPr lang="en-US" sz="1700" dirty="0" smtClean="0"/>
              <a:t>61% chance of speaking to a LIVE person!</a:t>
            </a:r>
          </a:p>
          <a:p>
            <a:pPr lvl="3"/>
            <a:endParaRPr lang="en-US" sz="1700" dirty="0" smtClean="0"/>
          </a:p>
          <a:p>
            <a:pPr lvl="2"/>
            <a:endParaRPr lang="en-US" sz="1700" dirty="0" smtClean="0"/>
          </a:p>
          <a:p>
            <a:pPr marL="658368" lvl="2" indent="0">
              <a:buNone/>
            </a:pPr>
            <a:endParaRPr lang="en-US" sz="17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652" r="31189" b="12207"/>
          <a:stretch/>
        </p:blipFill>
        <p:spPr>
          <a:xfrm>
            <a:off x="6019800" y="3840480"/>
            <a:ext cx="3310676" cy="30175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38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down)">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wipe(down)">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wipe(down)">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Economic </a:t>
            </a:r>
            <a:r>
              <a:rPr lang="en-US" dirty="0"/>
              <a:t>E</a:t>
            </a:r>
            <a:r>
              <a:rPr lang="en-US" dirty="0" smtClean="0"/>
              <a:t>nvironment</a:t>
            </a:r>
            <a:br>
              <a:rPr lang="en-US" dirty="0" smtClean="0"/>
            </a:br>
            <a:endParaRPr lang="en-US" dirty="0" smtClean="0"/>
          </a:p>
          <a:p>
            <a:r>
              <a:rPr lang="en-US" dirty="0"/>
              <a:t>Discuss Estate and Gift </a:t>
            </a:r>
            <a:r>
              <a:rPr lang="en-US" dirty="0" smtClean="0"/>
              <a:t>Tax</a:t>
            </a:r>
          </a:p>
          <a:p>
            <a:pPr marL="82296" indent="0">
              <a:buNone/>
            </a:pPr>
            <a:endParaRPr lang="en-US" dirty="0"/>
          </a:p>
          <a:p>
            <a:r>
              <a:rPr lang="en-US" dirty="0" smtClean="0"/>
              <a:t>Review Income </a:t>
            </a:r>
            <a:r>
              <a:rPr lang="en-US" dirty="0"/>
              <a:t>T</a:t>
            </a:r>
            <a:r>
              <a:rPr lang="en-US" dirty="0" smtClean="0"/>
              <a:t>ax </a:t>
            </a:r>
            <a:r>
              <a:rPr lang="en-US" dirty="0"/>
              <a:t>L</a:t>
            </a:r>
            <a:r>
              <a:rPr lang="en-US" dirty="0" smtClean="0"/>
              <a:t>aw </a:t>
            </a:r>
            <a:r>
              <a:rPr lang="en-US" dirty="0"/>
              <a:t>C</a:t>
            </a:r>
            <a:r>
              <a:rPr lang="en-US" dirty="0" smtClean="0"/>
              <a:t>hanges for</a:t>
            </a:r>
          </a:p>
          <a:p>
            <a:pPr marL="82296" indent="0">
              <a:buNone/>
            </a:pPr>
            <a:r>
              <a:rPr lang="en-US" dirty="0"/>
              <a:t>	</a:t>
            </a:r>
            <a:r>
              <a:rPr lang="en-US" dirty="0" smtClean="0"/>
              <a:t>2013 and 2014</a:t>
            </a:r>
            <a:br>
              <a:rPr lang="en-US" dirty="0" smtClean="0"/>
            </a:br>
            <a:endParaRPr lang="en-US" dirty="0" smtClean="0"/>
          </a:p>
          <a:p>
            <a:r>
              <a:rPr lang="en-US" dirty="0" smtClean="0"/>
              <a:t>Explore tax reform ideas</a:t>
            </a:r>
            <a:br>
              <a:rPr lang="en-US" dirty="0" smtClean="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6621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Filing Season – IRS (cont.)</a:t>
            </a:r>
          </a:p>
        </p:txBody>
      </p:sp>
      <p:sp>
        <p:nvSpPr>
          <p:cNvPr id="3" name="Content Placeholder 2"/>
          <p:cNvSpPr>
            <a:spLocks noGrp="1"/>
          </p:cNvSpPr>
          <p:nvPr>
            <p:ph idx="1"/>
          </p:nvPr>
        </p:nvSpPr>
        <p:spPr/>
        <p:txBody>
          <a:bodyPr>
            <a:normAutofit fontScale="92500"/>
          </a:bodyPr>
          <a:lstStyle/>
          <a:p>
            <a:r>
              <a:rPr lang="en-US" dirty="0" smtClean="0"/>
              <a:t>IRS Service Options</a:t>
            </a:r>
          </a:p>
          <a:p>
            <a:pPr marL="402336" lvl="1" indent="0">
              <a:buNone/>
            </a:pPr>
            <a:r>
              <a:rPr lang="en-US" sz="1700" dirty="0"/>
              <a:t>	</a:t>
            </a:r>
            <a:r>
              <a:rPr lang="en-US" sz="1700" dirty="0" smtClean="0"/>
              <a:t>“Taxpayers </a:t>
            </a:r>
            <a:r>
              <a:rPr lang="en-US" sz="1700" dirty="0"/>
              <a:t>should be aware that due to limited resources, individualized tax help on IRS toll-free lines and Taxpayer Assistance Centers has changed beginning this year</a:t>
            </a:r>
            <a:r>
              <a:rPr lang="en-US" sz="1700" dirty="0" smtClean="0"/>
              <a:t>.” (IRS Tax Tips – 1/30/14)</a:t>
            </a:r>
          </a:p>
          <a:p>
            <a:pPr lvl="1"/>
            <a:r>
              <a:rPr lang="en-US" dirty="0" smtClean="0"/>
              <a:t>The quickest way to get info is through IRS.gov</a:t>
            </a:r>
          </a:p>
          <a:p>
            <a:pPr lvl="2"/>
            <a:r>
              <a:rPr lang="en-US" dirty="0"/>
              <a:t>Bookmark </a:t>
            </a:r>
            <a:r>
              <a:rPr lang="en-US" dirty="0">
                <a:hlinkClick r:id="rId2"/>
              </a:rPr>
              <a:t>http://</a:t>
            </a:r>
            <a:r>
              <a:rPr lang="en-US" dirty="0" smtClean="0">
                <a:hlinkClick r:id="rId2"/>
              </a:rPr>
              <a:t>www.irs.gov/Individuals/1040-Central</a:t>
            </a:r>
            <a:r>
              <a:rPr lang="en-US" dirty="0" smtClean="0"/>
              <a:t> for tax help</a:t>
            </a:r>
          </a:p>
          <a:p>
            <a:pPr lvl="2"/>
            <a:r>
              <a:rPr lang="en-US" dirty="0" smtClean="0"/>
              <a:t>Download Tax forms and Publications</a:t>
            </a:r>
          </a:p>
          <a:p>
            <a:pPr lvl="2"/>
            <a:r>
              <a:rPr lang="en-US" dirty="0" smtClean="0"/>
              <a:t>Use the Interactive Tax Assistant to answer questions</a:t>
            </a:r>
          </a:p>
          <a:p>
            <a:pPr lvl="2"/>
            <a:r>
              <a:rPr lang="en-US" dirty="0" smtClean="0"/>
              <a:t>Find out if you’re eligible for the Earned Income Tax Credit</a:t>
            </a:r>
          </a:p>
          <a:p>
            <a:pPr lvl="2"/>
            <a:r>
              <a:rPr lang="en-US" dirty="0" smtClean="0"/>
              <a:t>Track your refund using “Where’s My Refund?” tool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239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Filing Season – IRS (cont.)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280063">
            <a:off x="6426085" y="3581111"/>
            <a:ext cx="2714444" cy="3299743"/>
          </a:xfrm>
          <a:prstGeom prst="rect">
            <a:avLst/>
          </a:prstGeom>
        </p:spPr>
      </p:pic>
      <p:sp>
        <p:nvSpPr>
          <p:cNvPr id="3" name="Content Placeholder 2"/>
          <p:cNvSpPr>
            <a:spLocks noGrp="1"/>
          </p:cNvSpPr>
          <p:nvPr>
            <p:ph idx="1"/>
          </p:nvPr>
        </p:nvSpPr>
        <p:spPr/>
        <p:txBody>
          <a:bodyPr>
            <a:normAutofit fontScale="77500" lnSpcReduction="20000"/>
          </a:bodyPr>
          <a:lstStyle/>
          <a:p>
            <a:r>
              <a:rPr lang="en-US" dirty="0" smtClean="0"/>
              <a:t>IRS Audit Red Flags</a:t>
            </a:r>
          </a:p>
          <a:p>
            <a:pPr lvl="1"/>
            <a:r>
              <a:rPr lang="en-US" dirty="0" smtClean="0"/>
              <a:t>Making too much Money</a:t>
            </a:r>
          </a:p>
          <a:p>
            <a:pPr lvl="1"/>
            <a:r>
              <a:rPr lang="en-US" dirty="0" smtClean="0"/>
              <a:t>Failing to Report All Taxable Income</a:t>
            </a:r>
          </a:p>
          <a:p>
            <a:pPr lvl="1"/>
            <a:r>
              <a:rPr lang="en-US" dirty="0" smtClean="0"/>
              <a:t>Taking Large Charitable Deductions</a:t>
            </a:r>
          </a:p>
          <a:p>
            <a:pPr lvl="1"/>
            <a:r>
              <a:rPr lang="en-US" dirty="0" smtClean="0"/>
              <a:t>Claiming Rental Losses</a:t>
            </a:r>
          </a:p>
          <a:p>
            <a:pPr lvl="1"/>
            <a:r>
              <a:rPr lang="en-US" dirty="0" smtClean="0"/>
              <a:t>Deducting Business Meals, Travel and Entertainment</a:t>
            </a:r>
          </a:p>
          <a:p>
            <a:pPr lvl="1"/>
            <a:r>
              <a:rPr lang="en-US" dirty="0" smtClean="0"/>
              <a:t>Claiming 100% Business Use of a Vehicle</a:t>
            </a:r>
          </a:p>
          <a:p>
            <a:pPr lvl="1"/>
            <a:r>
              <a:rPr lang="en-US" dirty="0" smtClean="0"/>
              <a:t>Writing off a Loss for a Hobby Activity</a:t>
            </a:r>
          </a:p>
          <a:p>
            <a:pPr lvl="1"/>
            <a:r>
              <a:rPr lang="en-US" dirty="0" smtClean="0"/>
              <a:t>Claiming the Home Office Deduction</a:t>
            </a:r>
          </a:p>
          <a:p>
            <a:pPr lvl="1"/>
            <a:r>
              <a:rPr lang="en-US" dirty="0" smtClean="0"/>
              <a:t>Taking an Alimony Deduction</a:t>
            </a:r>
          </a:p>
          <a:p>
            <a:pPr lvl="1"/>
            <a:r>
              <a:rPr lang="en-US" dirty="0" smtClean="0"/>
              <a:t>Running a Small Business</a:t>
            </a:r>
          </a:p>
          <a:p>
            <a:pPr lvl="1"/>
            <a:r>
              <a:rPr lang="en-US" dirty="0" smtClean="0"/>
              <a:t>Failing to Report a Foreign Bank Account</a:t>
            </a:r>
          </a:p>
          <a:p>
            <a:pPr lvl="1"/>
            <a:r>
              <a:rPr lang="en-US" dirty="0" smtClean="0"/>
              <a:t>Taking Higher-than-Average Deductions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
        <p:nvSpPr>
          <p:cNvPr id="6" name="TextBox 5"/>
          <p:cNvSpPr txBox="1"/>
          <p:nvPr/>
        </p:nvSpPr>
        <p:spPr>
          <a:xfrm>
            <a:off x="3919493" y="6400800"/>
            <a:ext cx="4204997" cy="261610"/>
          </a:xfrm>
          <a:prstGeom prst="rect">
            <a:avLst/>
          </a:prstGeom>
          <a:noFill/>
        </p:spPr>
        <p:txBody>
          <a:bodyPr wrap="none" rtlCol="0">
            <a:spAutoFit/>
          </a:bodyPr>
          <a:lstStyle/>
          <a:p>
            <a:r>
              <a:rPr lang="en-US" sz="1100" dirty="0" smtClean="0"/>
              <a:t>Sources:    The Kiplinger </a:t>
            </a:r>
            <a:r>
              <a:rPr lang="en-US" sz="1100" dirty="0" err="1" smtClean="0"/>
              <a:t>Washinton</a:t>
            </a:r>
            <a:r>
              <a:rPr lang="en-US" sz="1100" dirty="0" smtClean="0"/>
              <a:t> Editors . </a:t>
            </a:r>
            <a:r>
              <a:rPr lang="en-US" sz="1100" i="1" dirty="0" smtClean="0"/>
              <a:t>IRS Audit Red Flags.  </a:t>
            </a:r>
            <a:r>
              <a:rPr lang="en-US" sz="1100" dirty="0" smtClean="0"/>
              <a:t>2014.</a:t>
            </a:r>
            <a:endParaRPr lang="en-US" sz="11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38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Filing Season – IRS (cont.)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27275" y="1471612"/>
            <a:ext cx="5715000" cy="4752975"/>
          </a:xfrm>
        </p:spPr>
      </p:pic>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2372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Uncertain Outlook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95400" y="1371600"/>
            <a:ext cx="7543800" cy="5029200"/>
          </a:xfrm>
        </p:spPr>
      </p:pic>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
        <p:nvSpPr>
          <p:cNvPr id="5" name="TextBox 4"/>
          <p:cNvSpPr txBox="1"/>
          <p:nvPr/>
        </p:nvSpPr>
        <p:spPr>
          <a:xfrm>
            <a:off x="3919493" y="6400800"/>
            <a:ext cx="5065810" cy="261610"/>
          </a:xfrm>
          <a:prstGeom prst="rect">
            <a:avLst/>
          </a:prstGeom>
          <a:noFill/>
        </p:spPr>
        <p:txBody>
          <a:bodyPr wrap="none" rtlCol="0">
            <a:spAutoFit/>
          </a:bodyPr>
          <a:lstStyle/>
          <a:p>
            <a:r>
              <a:rPr lang="en-US" sz="1100" dirty="0" smtClean="0"/>
              <a:t>Sources:    Steven J. </a:t>
            </a:r>
            <a:r>
              <a:rPr lang="en-US" sz="1100" dirty="0" err="1" smtClean="0"/>
              <a:t>Tillinger</a:t>
            </a:r>
            <a:r>
              <a:rPr lang="en-US" sz="1100" dirty="0" smtClean="0"/>
              <a:t>, CPA.  “Federal Tax Update.”  Fort Worth Chapter, TSCPA</a:t>
            </a:r>
            <a:endParaRPr lang="en-US"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114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Uncertain Outlook</a:t>
            </a:r>
            <a:endParaRPr lang="en-US" dirty="0"/>
          </a:p>
        </p:txBody>
      </p:sp>
      <p:sp>
        <p:nvSpPr>
          <p:cNvPr id="3" name="Content Placeholder 2"/>
          <p:cNvSpPr>
            <a:spLocks noGrp="1"/>
          </p:cNvSpPr>
          <p:nvPr>
            <p:ph idx="1"/>
          </p:nvPr>
        </p:nvSpPr>
        <p:spPr/>
        <p:txBody>
          <a:bodyPr/>
          <a:lstStyle/>
          <a:p>
            <a:r>
              <a:rPr lang="en-US" dirty="0" smtClean="0"/>
              <a:t>Expiring Tax Provisions</a:t>
            </a:r>
          </a:p>
          <a:p>
            <a:endParaRPr lang="en-US" dirty="0"/>
          </a:p>
          <a:p>
            <a:r>
              <a:rPr lang="en-US" dirty="0" smtClean="0"/>
              <a:t>Healthcare Legislation</a:t>
            </a:r>
          </a:p>
          <a:p>
            <a:endParaRPr lang="en-US" dirty="0" smtClean="0"/>
          </a:p>
          <a:p>
            <a:r>
              <a:rPr lang="en-US" dirty="0" smtClean="0"/>
              <a:t>Tax Reform</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2453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Expiring Tax Provisions</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Expired at the end of 2013</a:t>
            </a:r>
          </a:p>
          <a:p>
            <a:pPr lvl="1"/>
            <a:r>
              <a:rPr lang="en-US" dirty="0" smtClean="0"/>
              <a:t>Itemized deduction for State and Local Sales Taxes</a:t>
            </a:r>
          </a:p>
          <a:p>
            <a:pPr lvl="1"/>
            <a:r>
              <a:rPr lang="en-US" dirty="0" smtClean="0"/>
              <a:t>$250 deduction for teachers’ unreimbursed out-of-pocket classroom-related expenses</a:t>
            </a:r>
          </a:p>
          <a:p>
            <a:pPr lvl="1"/>
            <a:r>
              <a:rPr lang="en-US" dirty="0" smtClean="0"/>
              <a:t>Deduction for mortgage insurance premiums deductible as qualified interest.</a:t>
            </a:r>
          </a:p>
          <a:p>
            <a:pPr lvl="1"/>
            <a:r>
              <a:rPr lang="en-US" dirty="0" smtClean="0"/>
              <a:t>Exclusion of discharge of principal residence indebtedness from gross income.</a:t>
            </a:r>
          </a:p>
          <a:p>
            <a:pPr lvl="1"/>
            <a:r>
              <a:rPr lang="en-US" dirty="0" smtClean="0"/>
              <a:t>Tax-free distributions from IRAs for charitable purposes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935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Expiring Individual Tax Provisions</a:t>
            </a:r>
          </a:p>
        </p:txBody>
      </p:sp>
      <p:sp>
        <p:nvSpPr>
          <p:cNvPr id="3" name="Content Placeholder 2"/>
          <p:cNvSpPr>
            <a:spLocks noGrp="1"/>
          </p:cNvSpPr>
          <p:nvPr>
            <p:ph idx="1"/>
          </p:nvPr>
        </p:nvSpPr>
        <p:spPr/>
        <p:txBody>
          <a:bodyPr>
            <a:normAutofit lnSpcReduction="10000"/>
          </a:bodyPr>
          <a:lstStyle/>
          <a:p>
            <a:r>
              <a:rPr lang="en-US" dirty="0" smtClean="0"/>
              <a:t>Will Congress reinstate?  </a:t>
            </a:r>
            <a:endParaRPr lang="en-US" dirty="0"/>
          </a:p>
          <a:p>
            <a:pPr lvl="1"/>
            <a:r>
              <a:rPr lang="en-US" dirty="0" smtClean="0"/>
              <a:t>Likely YES, but when?</a:t>
            </a:r>
          </a:p>
          <a:p>
            <a:pPr lvl="1"/>
            <a:r>
              <a:rPr lang="en-US" dirty="0" smtClean="0"/>
              <a:t>Election year politics?</a:t>
            </a:r>
          </a:p>
          <a:p>
            <a:pPr lvl="1"/>
            <a:r>
              <a:rPr lang="en-US" dirty="0" smtClean="0"/>
              <a:t>Retroactive to 1/1/13?</a:t>
            </a:r>
          </a:p>
          <a:p>
            <a:pPr lvl="1"/>
            <a:r>
              <a:rPr lang="en-US" dirty="0" smtClean="0"/>
              <a:t>Most Likely to be reinstated:</a:t>
            </a:r>
          </a:p>
          <a:p>
            <a:pPr lvl="2"/>
            <a:r>
              <a:rPr lang="en-US" dirty="0" smtClean="0"/>
              <a:t>Election to claim an itemized deduction for state and local sales taxes</a:t>
            </a:r>
          </a:p>
          <a:p>
            <a:pPr lvl="2"/>
            <a:r>
              <a:rPr lang="en-US" dirty="0" smtClean="0"/>
              <a:t>Above the line $250 deduction for teachers’ unreimbursed out-of-pocket classroom-related expenses</a:t>
            </a:r>
          </a:p>
          <a:p>
            <a:pPr lvl="2"/>
            <a:r>
              <a:rPr lang="en-US" dirty="0" smtClean="0"/>
              <a:t>Tax-free IRA distributions for charitable purposes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70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Expiring Business </a:t>
            </a:r>
            <a:r>
              <a:rPr lang="en-US" dirty="0"/>
              <a:t>Tax </a:t>
            </a:r>
            <a:r>
              <a:rPr lang="en-US" dirty="0" smtClean="0"/>
              <a:t>Provisions</a:t>
            </a:r>
            <a:endParaRPr lang="en-US" dirty="0"/>
          </a:p>
        </p:txBody>
      </p:sp>
      <p:sp>
        <p:nvSpPr>
          <p:cNvPr id="3" name="Content Placeholder 2"/>
          <p:cNvSpPr>
            <a:spLocks noGrp="1"/>
          </p:cNvSpPr>
          <p:nvPr>
            <p:ph idx="1"/>
          </p:nvPr>
        </p:nvSpPr>
        <p:spPr/>
        <p:txBody>
          <a:bodyPr>
            <a:normAutofit/>
          </a:bodyPr>
          <a:lstStyle/>
          <a:p>
            <a:r>
              <a:rPr lang="en-US" sz="2800" dirty="0" smtClean="0"/>
              <a:t>Section 179 expensing – </a:t>
            </a:r>
          </a:p>
          <a:p>
            <a:pPr lvl="1"/>
            <a:r>
              <a:rPr lang="en-US" sz="2400" dirty="0" smtClean="0"/>
              <a:t>2012 – up to $500,000 with </a:t>
            </a:r>
            <a:r>
              <a:rPr lang="en-US" sz="2400" dirty="0" err="1" smtClean="0"/>
              <a:t>phaseout</a:t>
            </a:r>
            <a:r>
              <a:rPr lang="en-US" sz="2400" dirty="0" smtClean="0"/>
              <a:t> at $2,000,000</a:t>
            </a:r>
          </a:p>
          <a:p>
            <a:pPr lvl="1"/>
            <a:r>
              <a:rPr lang="en-US" sz="2400" dirty="0" smtClean="0"/>
              <a:t>2013 </a:t>
            </a:r>
            <a:r>
              <a:rPr lang="en-US" sz="2400" dirty="0"/>
              <a:t>– up to $500,000 with </a:t>
            </a:r>
            <a:r>
              <a:rPr lang="en-US" sz="2400" dirty="0" err="1"/>
              <a:t>phaseout</a:t>
            </a:r>
            <a:r>
              <a:rPr lang="en-US" sz="2400" dirty="0"/>
              <a:t> at $2,000,000</a:t>
            </a:r>
            <a:endParaRPr lang="en-US" sz="2400" dirty="0" smtClean="0"/>
          </a:p>
          <a:p>
            <a:pPr lvl="1"/>
            <a:r>
              <a:rPr lang="en-US" sz="2400" dirty="0" smtClean="0"/>
              <a:t>2014 – up to $25,000 with </a:t>
            </a:r>
            <a:r>
              <a:rPr lang="en-US" sz="2400" dirty="0" err="1" smtClean="0"/>
              <a:t>phaseout</a:t>
            </a:r>
            <a:r>
              <a:rPr lang="en-US" sz="2400" dirty="0" smtClean="0"/>
              <a:t> at $200,000.</a:t>
            </a:r>
          </a:p>
          <a:p>
            <a:pPr lvl="2"/>
            <a:r>
              <a:rPr lang="en-US" sz="1600" dirty="0" smtClean="0"/>
              <a:t>Proposed legislation to extend $500K/$2M thru 2015</a:t>
            </a:r>
          </a:p>
          <a:p>
            <a:r>
              <a:rPr lang="en-US" sz="2800" dirty="0" smtClean="0"/>
              <a:t>Bonus depreciation – </a:t>
            </a:r>
          </a:p>
          <a:p>
            <a:pPr lvl="1"/>
            <a:r>
              <a:rPr lang="en-US" sz="2400" dirty="0" smtClean="0"/>
              <a:t>2012 – 100% bonus depreciation</a:t>
            </a:r>
          </a:p>
          <a:p>
            <a:pPr lvl="1"/>
            <a:r>
              <a:rPr lang="en-US" sz="2400" dirty="0" smtClean="0"/>
              <a:t>2013 – 50% bonus depreciation</a:t>
            </a:r>
          </a:p>
          <a:p>
            <a:pPr lvl="1"/>
            <a:r>
              <a:rPr lang="en-US" sz="2400" dirty="0" smtClean="0"/>
              <a:t>2014 – 0% bonus depreciation</a:t>
            </a:r>
          </a:p>
          <a:p>
            <a:pPr lvl="2"/>
            <a:r>
              <a:rPr lang="en-US" sz="1600" dirty="0"/>
              <a:t>Proposed legislation to extend </a:t>
            </a:r>
            <a:r>
              <a:rPr lang="en-US" sz="1600" dirty="0" smtClean="0"/>
              <a:t>50% bonus thru 2015</a:t>
            </a:r>
            <a:endParaRPr lang="en-US" sz="1600" dirty="0"/>
          </a:p>
          <a:p>
            <a:r>
              <a:rPr lang="en-US" sz="2800" dirty="0" smtClean="0"/>
              <a:t>Research </a:t>
            </a:r>
            <a:r>
              <a:rPr lang="en-US" sz="2800" dirty="0"/>
              <a:t>and Development Tax </a:t>
            </a:r>
            <a:r>
              <a:rPr lang="en-US" sz="2800" dirty="0" smtClean="0"/>
              <a:t>Credit</a:t>
            </a:r>
          </a:p>
          <a:p>
            <a:endParaRPr lang="en-US" sz="2800"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38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3" dur="500"/>
                                        <p:tgtEl>
                                          <p:spTgt spid="3">
                                            <p:txEl>
                                              <p:pRg st="8" end="8"/>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Legislation</a:t>
            </a:r>
            <a:endParaRPr lang="en-US" dirty="0"/>
          </a:p>
        </p:txBody>
      </p:sp>
      <p:sp>
        <p:nvSpPr>
          <p:cNvPr id="3" name="Content Placeholder 2"/>
          <p:cNvSpPr>
            <a:spLocks noGrp="1"/>
          </p:cNvSpPr>
          <p:nvPr>
            <p:ph sz="half" idx="1"/>
          </p:nvPr>
        </p:nvSpPr>
        <p:spPr/>
        <p:txBody>
          <a:bodyPr>
            <a:normAutofit fontScale="70000" lnSpcReduction="20000"/>
          </a:bodyPr>
          <a:lstStyle/>
          <a:p>
            <a:pPr marL="402336" lvl="1" indent="0">
              <a:buNone/>
            </a:pPr>
            <a:r>
              <a:rPr lang="en-US" sz="2500" dirty="0" smtClean="0"/>
              <a:t/>
            </a:r>
            <a:br>
              <a:rPr lang="en-US" sz="2500" dirty="0" smtClean="0"/>
            </a:br>
            <a:endParaRPr lang="en-US" sz="2500" dirty="0" smtClean="0"/>
          </a:p>
        </p:txBody>
      </p:sp>
      <p:sp>
        <p:nvSpPr>
          <p:cNvPr id="4" name="Content Placeholder 3"/>
          <p:cNvSpPr>
            <a:spLocks noGrp="1"/>
          </p:cNvSpPr>
          <p:nvPr>
            <p:ph sz="half" idx="2"/>
          </p:nvPr>
        </p:nvSpPr>
        <p:spPr>
          <a:xfrm>
            <a:off x="5029200" y="1524000"/>
            <a:ext cx="3904488" cy="4663440"/>
          </a:xfrm>
        </p:spPr>
        <p:txBody>
          <a:bodyPr>
            <a:normAutofit fontScale="70000" lnSpcReduction="20000"/>
          </a:bodyPr>
          <a:lstStyle/>
          <a:p>
            <a:r>
              <a:rPr lang="en-US" dirty="0"/>
              <a:t>What did Congress do in 2010?</a:t>
            </a:r>
          </a:p>
          <a:p>
            <a:pPr lvl="1"/>
            <a:r>
              <a:rPr lang="en-US" dirty="0"/>
              <a:t>Wrote a broad framework for healthcare legislation, and </a:t>
            </a:r>
            <a:r>
              <a:rPr lang="en-US" dirty="0" smtClean="0"/>
              <a:t>then …</a:t>
            </a:r>
            <a:endParaRPr lang="en-US" dirty="0"/>
          </a:p>
          <a:p>
            <a:pPr lvl="1"/>
            <a:r>
              <a:rPr lang="en-US" dirty="0" smtClean="0"/>
              <a:t>Left </a:t>
            </a:r>
            <a:r>
              <a:rPr lang="en-US" dirty="0"/>
              <a:t>it to the various governmental agencies to fill in the </a:t>
            </a:r>
            <a:r>
              <a:rPr lang="en-US" dirty="0" smtClean="0"/>
              <a:t>blanks</a:t>
            </a:r>
          </a:p>
          <a:p>
            <a:pPr marL="402336" lvl="1" indent="0">
              <a:buNone/>
            </a:pPr>
            <a:endParaRPr lang="en-US" dirty="0"/>
          </a:p>
          <a:p>
            <a:r>
              <a:rPr lang="en-US" dirty="0"/>
              <a:t>What is happening </a:t>
            </a:r>
            <a:r>
              <a:rPr lang="en-US" dirty="0" smtClean="0"/>
              <a:t>now?</a:t>
            </a:r>
            <a:endParaRPr lang="en-US" dirty="0"/>
          </a:p>
          <a:p>
            <a:pPr lvl="1"/>
            <a:r>
              <a:rPr lang="en-US" dirty="0"/>
              <a:t>G</a:t>
            </a:r>
            <a:r>
              <a:rPr lang="en-US" dirty="0" smtClean="0"/>
              <a:t>overnmental </a:t>
            </a:r>
            <a:r>
              <a:rPr lang="en-US" dirty="0"/>
              <a:t>agencies (Department of Health and Human Services, Department of Labor, Department of the </a:t>
            </a:r>
            <a:r>
              <a:rPr lang="en-US" dirty="0" smtClean="0"/>
              <a:t>Treasury - IRS) are </a:t>
            </a:r>
            <a:r>
              <a:rPr lang="en-US" dirty="0"/>
              <a:t>writing the law. </a:t>
            </a:r>
            <a:endParaRPr lang="en-US" dirty="0" smtClean="0"/>
          </a:p>
          <a:p>
            <a:pPr lvl="1"/>
            <a:r>
              <a:rPr lang="en-US" dirty="0" smtClean="0"/>
              <a:t> </a:t>
            </a:r>
            <a:r>
              <a:rPr lang="en-US" dirty="0"/>
              <a:t>Meaning… </a:t>
            </a:r>
            <a:r>
              <a:rPr lang="en-US" dirty="0" smtClean="0"/>
              <a:t>the law is being written as we go along…</a:t>
            </a:r>
          </a:p>
          <a:p>
            <a:pPr lvl="1"/>
            <a:r>
              <a:rPr lang="en-US" dirty="0" smtClean="0"/>
              <a:t>Presidential executive orders used to delay mandates and tweak deadlines</a:t>
            </a:r>
          </a:p>
          <a:p>
            <a:pPr lvl="1"/>
            <a:r>
              <a:rPr lang="en-US" dirty="0" smtClean="0"/>
              <a:t>Legal challenges continue</a:t>
            </a:r>
            <a:endParaRPr lang="en-US" dirty="0"/>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43" t="1627" r="5789" b="1558"/>
          <a:stretch/>
        </p:blipFill>
        <p:spPr>
          <a:xfrm>
            <a:off x="1600200" y="1600200"/>
            <a:ext cx="3569692" cy="43891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73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barn(inVertical)">
                                      <p:cBhvr>
                                        <p:cTn id="14" dur="500"/>
                                        <p:tgtEl>
                                          <p:spTgt spid="4">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arn(inVertical)">
                                      <p:cBhvr>
                                        <p:cTn id="17" dur="500"/>
                                        <p:tgtEl>
                                          <p:spTgt spid="4">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barn(inVertical)">
                                      <p:cBhvr>
                                        <p:cTn id="20" dur="500"/>
                                        <p:tgtEl>
                                          <p:spTgt spid="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wipe(down)">
                                      <p:cBhvr>
                                        <p:cTn id="25" dur="580">
                                          <p:stCondLst>
                                            <p:cond delay="0"/>
                                          </p:stCondLst>
                                        </p:cTn>
                                        <p:tgtEl>
                                          <p:spTgt spid="4">
                                            <p:txEl>
                                              <p:pRg st="8" end="8"/>
                                            </p:txEl>
                                          </p:spTgt>
                                        </p:tgtEl>
                                      </p:cBhvr>
                                    </p:animEffect>
                                    <p:anim calcmode="lin" valueType="num">
                                      <p:cBhvr>
                                        <p:cTn id="26"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8" end="8"/>
                                            </p:txEl>
                                          </p:spTgt>
                                        </p:tgtEl>
                                      </p:cBhvr>
                                      <p:to x="100000" y="60000"/>
                                    </p:animScale>
                                    <p:animScale>
                                      <p:cBhvr>
                                        <p:cTn id="32" dur="166" decel="50000">
                                          <p:stCondLst>
                                            <p:cond delay="676"/>
                                          </p:stCondLst>
                                        </p:cTn>
                                        <p:tgtEl>
                                          <p:spTgt spid="4">
                                            <p:txEl>
                                              <p:pRg st="8" end="8"/>
                                            </p:txEl>
                                          </p:spTgt>
                                        </p:tgtEl>
                                      </p:cBhvr>
                                      <p:to x="100000" y="100000"/>
                                    </p:animScale>
                                    <p:animScale>
                                      <p:cBhvr>
                                        <p:cTn id="33" dur="26">
                                          <p:stCondLst>
                                            <p:cond delay="1312"/>
                                          </p:stCondLst>
                                        </p:cTn>
                                        <p:tgtEl>
                                          <p:spTgt spid="4">
                                            <p:txEl>
                                              <p:pRg st="8" end="8"/>
                                            </p:txEl>
                                          </p:spTgt>
                                        </p:tgtEl>
                                      </p:cBhvr>
                                      <p:to x="100000" y="80000"/>
                                    </p:animScale>
                                    <p:animScale>
                                      <p:cBhvr>
                                        <p:cTn id="34" dur="166" decel="50000">
                                          <p:stCondLst>
                                            <p:cond delay="1338"/>
                                          </p:stCondLst>
                                        </p:cTn>
                                        <p:tgtEl>
                                          <p:spTgt spid="4">
                                            <p:txEl>
                                              <p:pRg st="8" end="8"/>
                                            </p:txEl>
                                          </p:spTgt>
                                        </p:tgtEl>
                                      </p:cBhvr>
                                      <p:to x="100000" y="100000"/>
                                    </p:animScale>
                                    <p:animScale>
                                      <p:cBhvr>
                                        <p:cTn id="35" dur="26">
                                          <p:stCondLst>
                                            <p:cond delay="1642"/>
                                          </p:stCondLst>
                                        </p:cTn>
                                        <p:tgtEl>
                                          <p:spTgt spid="4">
                                            <p:txEl>
                                              <p:pRg st="8" end="8"/>
                                            </p:txEl>
                                          </p:spTgt>
                                        </p:tgtEl>
                                      </p:cBhvr>
                                      <p:to x="100000" y="90000"/>
                                    </p:animScale>
                                    <p:animScale>
                                      <p:cBhvr>
                                        <p:cTn id="36" dur="166" decel="50000">
                                          <p:stCondLst>
                                            <p:cond delay="1668"/>
                                          </p:stCondLst>
                                        </p:cTn>
                                        <p:tgtEl>
                                          <p:spTgt spid="4">
                                            <p:txEl>
                                              <p:pRg st="8" end="8"/>
                                            </p:txEl>
                                          </p:spTgt>
                                        </p:tgtEl>
                                      </p:cBhvr>
                                      <p:to x="100000" y="100000"/>
                                    </p:animScale>
                                    <p:animScale>
                                      <p:cBhvr>
                                        <p:cTn id="37" dur="26">
                                          <p:stCondLst>
                                            <p:cond delay="1808"/>
                                          </p:stCondLst>
                                        </p:cTn>
                                        <p:tgtEl>
                                          <p:spTgt spid="4">
                                            <p:txEl>
                                              <p:pRg st="8" end="8"/>
                                            </p:txEl>
                                          </p:spTgt>
                                        </p:tgtEl>
                                      </p:cBhvr>
                                      <p:to x="100000" y="95000"/>
                                    </p:animScale>
                                    <p:animScale>
                                      <p:cBhvr>
                                        <p:cTn id="38" dur="166" decel="50000">
                                          <p:stCondLst>
                                            <p:cond delay="1834"/>
                                          </p:stCondLst>
                                        </p:cTn>
                                        <p:tgtEl>
                                          <p:spTgt spid="4">
                                            <p:txEl>
                                              <p:pRg st="8" end="8"/>
                                            </p:txEl>
                                          </p:spTgt>
                                        </p:tgtEl>
                                      </p:cBhvr>
                                      <p:to x="100000" y="100000"/>
                                    </p:animScale>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4">
                                            <p:txEl>
                                              <p:pRg st="8" end="8"/>
                                            </p:txEl>
                                          </p:spTgt>
                                        </p:tgtEl>
                                      </p:cBhvr>
                                    </p:animEffect>
                                    <p:animScale>
                                      <p:cBhvr>
                                        <p:cTn id="42" dur="250" autoRev="1" fill="hold"/>
                                        <p:tgtEl>
                                          <p:spTgt spid="4">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Reform Possibilities</a:t>
            </a:r>
            <a:endParaRPr lang="en-US" dirty="0"/>
          </a:p>
        </p:txBody>
      </p:sp>
      <p:sp>
        <p:nvSpPr>
          <p:cNvPr id="3" name="Content Placeholder 2"/>
          <p:cNvSpPr>
            <a:spLocks noGrp="1"/>
          </p:cNvSpPr>
          <p:nvPr>
            <p:ph idx="1"/>
          </p:nvPr>
        </p:nvSpPr>
        <p:spPr/>
        <p:txBody>
          <a:bodyPr>
            <a:normAutofit fontScale="70000" lnSpcReduction="20000"/>
          </a:bodyPr>
          <a:lstStyle/>
          <a:p>
            <a:r>
              <a:rPr lang="en-US" sz="2900" dirty="0" smtClean="0"/>
              <a:t>Congress is interested in tax reform</a:t>
            </a:r>
            <a:endParaRPr lang="en-US" sz="2900" dirty="0"/>
          </a:p>
          <a:p>
            <a:pPr lvl="1"/>
            <a:r>
              <a:rPr lang="en-US" sz="2500" dirty="0"/>
              <a:t>Sen. Ron Wyden (D-OR) new chairman of Senate Finance</a:t>
            </a:r>
          </a:p>
          <a:p>
            <a:endParaRPr lang="en-US" sz="2900" dirty="0" smtClean="0"/>
          </a:p>
          <a:p>
            <a:r>
              <a:rPr lang="en-US" sz="2900" dirty="0" smtClean="0"/>
              <a:t>No consensus on what “reform” means</a:t>
            </a:r>
          </a:p>
          <a:p>
            <a:pPr lvl="1"/>
            <a:r>
              <a:rPr lang="en-US" sz="2500" dirty="0" smtClean="0"/>
              <a:t>Adjust tax rates (individual and/or corporate)?</a:t>
            </a:r>
          </a:p>
          <a:p>
            <a:pPr lvl="1"/>
            <a:r>
              <a:rPr lang="en-US" sz="2500" dirty="0" smtClean="0"/>
              <a:t>Broader base?</a:t>
            </a:r>
          </a:p>
          <a:p>
            <a:pPr lvl="1"/>
            <a:endParaRPr lang="en-US" sz="2500" dirty="0" smtClean="0"/>
          </a:p>
          <a:p>
            <a:r>
              <a:rPr lang="en-US" sz="2900" dirty="0" smtClean="0"/>
              <a:t>When? – after mid-term elections</a:t>
            </a:r>
          </a:p>
          <a:p>
            <a:pPr lvl="1"/>
            <a:r>
              <a:rPr lang="en-US" sz="2500" dirty="0" smtClean="0"/>
              <a:t>One to three years away</a:t>
            </a:r>
          </a:p>
          <a:p>
            <a:pPr lvl="1"/>
            <a:endParaRPr lang="en-US" sz="2500" dirty="0" smtClean="0"/>
          </a:p>
          <a:p>
            <a:r>
              <a:rPr lang="en-US" sz="2900" dirty="0" smtClean="0"/>
              <a:t>Considerations:</a:t>
            </a:r>
          </a:p>
          <a:p>
            <a:pPr lvl="1"/>
            <a:r>
              <a:rPr lang="en-US" sz="2600" dirty="0" smtClean="0"/>
              <a:t>Revenue neutral vs. Raise new revenue</a:t>
            </a:r>
            <a:endParaRPr lang="en-US" sz="2600" dirty="0"/>
          </a:p>
          <a:p>
            <a:pPr lvl="1"/>
            <a:r>
              <a:rPr lang="en-US" sz="2600" dirty="0" smtClean="0"/>
              <a:t>National Sales Tax</a:t>
            </a:r>
          </a:p>
          <a:p>
            <a:pPr lvl="1"/>
            <a:r>
              <a:rPr lang="en-US" sz="2600" dirty="0" smtClean="0"/>
              <a:t>National Value Added Tax (VAT)</a:t>
            </a:r>
          </a:p>
          <a:p>
            <a:pPr lvl="1"/>
            <a:r>
              <a:rPr lang="en-US" sz="2600" dirty="0"/>
              <a:t>Flow thru entity reform (S-</a:t>
            </a:r>
            <a:r>
              <a:rPr lang="en-US" sz="2600" dirty="0" err="1"/>
              <a:t>corp</a:t>
            </a:r>
            <a:r>
              <a:rPr lang="en-US" sz="2600" dirty="0"/>
              <a:t> and </a:t>
            </a:r>
            <a:r>
              <a:rPr lang="en-US" sz="2600" dirty="0" smtClean="0"/>
              <a:t>Partnerships</a:t>
            </a:r>
            <a:r>
              <a:rPr lang="en-US" sz="2700"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96000" y="3276600"/>
            <a:ext cx="2903799" cy="2124075"/>
          </a:xfrm>
          <a:prstGeom prst="rect">
            <a:avLst/>
          </a:prstGeom>
        </p:spPr>
      </p:pic>
      <p:sp>
        <p:nvSpPr>
          <p:cNvPr id="5" name="TextBox 4"/>
          <p:cNvSpPr txBox="1"/>
          <p:nvPr/>
        </p:nvSpPr>
        <p:spPr>
          <a:xfrm>
            <a:off x="3919493" y="6400800"/>
            <a:ext cx="5022529" cy="261610"/>
          </a:xfrm>
          <a:prstGeom prst="rect">
            <a:avLst/>
          </a:prstGeom>
          <a:noFill/>
        </p:spPr>
        <p:txBody>
          <a:bodyPr wrap="none" rtlCol="0">
            <a:spAutoFit/>
          </a:bodyPr>
          <a:lstStyle/>
          <a:p>
            <a:r>
              <a:rPr lang="en-US" sz="1100" dirty="0" smtClean="0"/>
              <a:t>Sources:    The Kiplinger Washington Editors, Inc.  The Kiplinger Letter. Vol. 89, No. 3. </a:t>
            </a:r>
            <a:endParaRPr lang="en-US" sz="11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136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4" dur="500"/>
                                        <p:tgtEl>
                                          <p:spTgt spid="3">
                                            <p:txEl>
                                              <p:pRg st="10" end="1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7" dur="500"/>
                                        <p:tgtEl>
                                          <p:spTgt spid="3">
                                            <p:txEl>
                                              <p:pRg st="11" end="11"/>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0" dur="500"/>
                                        <p:tgtEl>
                                          <p:spTgt spid="3">
                                            <p:txEl>
                                              <p:pRg st="12" end="12"/>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43" dur="500"/>
                                        <p:tgtEl>
                                          <p:spTgt spid="3">
                                            <p:txEl>
                                              <p:pRg st="13" end="13"/>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4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Current Environment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62200" y="1404937"/>
            <a:ext cx="5372100" cy="46148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2144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Interested in receiving our newsletter?</a:t>
            </a:r>
            <a:endParaRPr lang="en-US" sz="3400" dirty="0"/>
          </a:p>
        </p:txBody>
      </p:sp>
      <p:sp>
        <p:nvSpPr>
          <p:cNvPr id="3" name="Content Placeholder 2"/>
          <p:cNvSpPr>
            <a:spLocks noGrp="1"/>
          </p:cNvSpPr>
          <p:nvPr>
            <p:ph idx="1"/>
          </p:nvPr>
        </p:nvSpPr>
        <p:spPr>
          <a:xfrm>
            <a:off x="1435608" y="1143000"/>
            <a:ext cx="7498080" cy="4800600"/>
          </a:xfrm>
        </p:spPr>
        <p:txBody>
          <a:bodyPr anchor="ctr" anchorCtr="0"/>
          <a:lstStyle/>
          <a:p>
            <a:pPr marL="82296" indent="0" algn="ctr">
              <a:buNone/>
            </a:pPr>
            <a:r>
              <a:rPr lang="en-US" dirty="0" smtClean="0"/>
              <a:t>Sign up at:</a:t>
            </a:r>
          </a:p>
          <a:p>
            <a:pPr marL="82296" indent="0" algn="ctr">
              <a:buNone/>
            </a:pPr>
            <a:r>
              <a:rPr lang="en-US" b="1" dirty="0" smtClean="0">
                <a:hlinkClick r:id="rId2"/>
              </a:rPr>
              <a:t>www.cbandco.com</a:t>
            </a:r>
            <a:r>
              <a:rPr lang="en-US" b="1" dirty="0" smtClean="0"/>
              <a:t> </a:t>
            </a:r>
          </a:p>
          <a:p>
            <a:pPr marL="82296" indent="0" algn="ctr">
              <a:buNone/>
            </a:pPr>
            <a:endParaRPr lang="en-US" b="1" dirty="0"/>
          </a:p>
          <a:p>
            <a:pPr marL="82296"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8404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52600" y="1828800"/>
            <a:ext cx="6885432" cy="2197608"/>
          </a:xfrm>
        </p:spPr>
      </p:pic>
      <p:sp>
        <p:nvSpPr>
          <p:cNvPr id="5" name="TextBox 4"/>
          <p:cNvSpPr txBox="1"/>
          <p:nvPr/>
        </p:nvSpPr>
        <p:spPr>
          <a:xfrm>
            <a:off x="3917901" y="4494074"/>
            <a:ext cx="3319306" cy="1754326"/>
          </a:xfrm>
          <a:prstGeom prst="rect">
            <a:avLst/>
          </a:prstGeom>
          <a:noFill/>
        </p:spPr>
        <p:txBody>
          <a:bodyPr wrap="none" rtlCol="0">
            <a:spAutoFit/>
          </a:bodyPr>
          <a:lstStyle/>
          <a:p>
            <a:pPr algn="ctr"/>
            <a:r>
              <a:rPr lang="en-US" spc="100" dirty="0"/>
              <a:t>Individual Federal Tax Update</a:t>
            </a:r>
            <a:endParaRPr lang="en-US" b="1" dirty="0" smtClean="0"/>
          </a:p>
          <a:p>
            <a:pPr algn="ctr"/>
            <a:r>
              <a:rPr lang="en-US" dirty="0" smtClean="0"/>
              <a:t>Dirk D. Coleman, CPA</a:t>
            </a:r>
          </a:p>
          <a:p>
            <a:pPr algn="ctr"/>
            <a:r>
              <a:rPr lang="en-US" dirty="0" smtClean="0"/>
              <a:t>Curtis Blakely &amp; Co., P.C.</a:t>
            </a:r>
          </a:p>
          <a:p>
            <a:pPr algn="ctr"/>
            <a:r>
              <a:rPr lang="en-US" dirty="0" smtClean="0"/>
              <a:t>P.O. Box 5486</a:t>
            </a:r>
          </a:p>
          <a:p>
            <a:pPr algn="ctr"/>
            <a:r>
              <a:rPr lang="en-US" dirty="0" smtClean="0"/>
              <a:t>(903) 758-0734</a:t>
            </a:r>
          </a:p>
          <a:p>
            <a:pPr algn="ctr"/>
            <a:r>
              <a:rPr lang="en-US" dirty="0" smtClean="0">
                <a:hlinkClick r:id="rId3"/>
              </a:rPr>
              <a:t>dcoleman@cbandco.com</a:t>
            </a:r>
            <a:r>
              <a:rPr lang="en-US" dirty="0" smtClean="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505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Environment</a:t>
            </a:r>
            <a:endParaRPr lang="en-US" dirty="0"/>
          </a:p>
        </p:txBody>
      </p:sp>
      <p:sp>
        <p:nvSpPr>
          <p:cNvPr id="3" name="Content Placeholder 2"/>
          <p:cNvSpPr>
            <a:spLocks noGrp="1"/>
          </p:cNvSpPr>
          <p:nvPr>
            <p:ph idx="1"/>
          </p:nvPr>
        </p:nvSpPr>
        <p:spPr>
          <a:xfrm>
            <a:off x="1174556" y="1339516"/>
            <a:ext cx="7498080" cy="4786964"/>
          </a:xfrm>
        </p:spPr>
        <p:txBody>
          <a:bodyPr>
            <a:normAutofit/>
          </a:bodyPr>
          <a:lstStyle/>
          <a:p>
            <a:pPr marL="82296" indent="0">
              <a:buNone/>
            </a:pPr>
            <a:endParaRPr lang="en-US" sz="2000" dirty="0" smtClean="0"/>
          </a:p>
          <a:p>
            <a:pPr marL="82296" indent="0">
              <a:buNone/>
            </a:pPr>
            <a:endParaRPr lang="en-US" sz="2000" dirty="0"/>
          </a:p>
          <a:p>
            <a:pPr marL="82296" indent="0">
              <a:buNone/>
            </a:pPr>
            <a:endParaRPr lang="en-US" sz="2000" dirty="0" smtClean="0"/>
          </a:p>
          <a:p>
            <a:pPr marL="82296" indent="0">
              <a:buNone/>
            </a:pPr>
            <a:endParaRPr lang="en-US" sz="2000" dirty="0"/>
          </a:p>
          <a:p>
            <a:pPr marL="82296" indent="0">
              <a:buNone/>
            </a:pPr>
            <a:endParaRPr lang="en-US" sz="2000" dirty="0" smtClean="0"/>
          </a:p>
          <a:p>
            <a:pPr marL="82296" indent="0">
              <a:buNone/>
            </a:pPr>
            <a:endParaRPr lang="en-US" sz="2000" dirty="0"/>
          </a:p>
          <a:p>
            <a:pPr marL="82296" indent="0">
              <a:buNone/>
            </a:pPr>
            <a:endParaRPr lang="en-US" sz="2000" dirty="0" smtClean="0"/>
          </a:p>
          <a:p>
            <a:pPr marL="82296" indent="0">
              <a:buNone/>
            </a:pPr>
            <a:endParaRPr lang="en-US" sz="2000" dirty="0"/>
          </a:p>
          <a:p>
            <a:pPr marL="82296" indent="0">
              <a:buNone/>
            </a:pPr>
            <a:endParaRPr lang="en-US" sz="2000" dirty="0" smtClean="0"/>
          </a:p>
          <a:p>
            <a:pPr marL="82296" indent="0">
              <a:buNone/>
            </a:pPr>
            <a:endParaRPr lang="en-US" sz="2000" dirty="0"/>
          </a:p>
          <a:p>
            <a:pPr marL="82296" indent="0">
              <a:buNone/>
            </a:pPr>
            <a:endParaRPr lang="en-US" sz="2000" dirty="0" smtClean="0"/>
          </a:p>
          <a:p>
            <a:pPr marL="82296" indent="0">
              <a:buNone/>
            </a:pPr>
            <a:endParaRPr lang="en-US" sz="1000" dirty="0" smtClean="0"/>
          </a:p>
          <a:p>
            <a:pPr marL="82296" indent="0">
              <a:buNone/>
            </a:pPr>
            <a:r>
              <a:rPr lang="en-US" sz="1000" dirty="0" smtClean="0"/>
              <a:t>Source: Congressional Budget Office, Treasury Department</a:t>
            </a:r>
            <a:endParaRPr lang="en-US" sz="1000" dirty="0"/>
          </a:p>
          <a:p>
            <a:pPr marL="82296" indent="0">
              <a:buNone/>
            </a:pP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52600" y="1295400"/>
            <a:ext cx="6086475" cy="4419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5501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Environment</a:t>
            </a:r>
            <a:endParaRPr lang="en-US" dirty="0"/>
          </a:p>
        </p:txBody>
      </p:sp>
      <p:sp>
        <p:nvSpPr>
          <p:cNvPr id="3" name="Content Placeholder 2"/>
          <p:cNvSpPr>
            <a:spLocks noGrp="1"/>
          </p:cNvSpPr>
          <p:nvPr>
            <p:ph idx="1"/>
          </p:nvPr>
        </p:nvSpPr>
        <p:spPr/>
        <p:txBody>
          <a:bodyPr/>
          <a:lstStyle/>
          <a:p>
            <a:pPr marL="82296" indent="0">
              <a:buNone/>
            </a:pPr>
            <a:r>
              <a:rPr lang="en-US" sz="2600" dirty="0" smtClean="0"/>
              <a:t>FY 2013 Budget Deficit Figures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89116418"/>
              </p:ext>
            </p:extLst>
          </p:nvPr>
        </p:nvGraphicFramePr>
        <p:xfrm>
          <a:off x="1447800" y="1982098"/>
          <a:ext cx="7162800" cy="3961502"/>
        </p:xfrm>
        <a:graphic>
          <a:graphicData uri="http://schemas.openxmlformats.org/drawingml/2006/table">
            <a:tbl>
              <a:tblPr firstRow="1" bandRow="1">
                <a:tableStyleId>{5C22544A-7EE6-4342-B048-85BDC9FD1C3A}</a:tableStyleId>
              </a:tblPr>
              <a:tblGrid>
                <a:gridCol w="2133600"/>
                <a:gridCol w="5029200"/>
              </a:tblGrid>
              <a:tr h="605118">
                <a:tc>
                  <a:txBody>
                    <a:bodyPr/>
                    <a:lstStyle/>
                    <a:p>
                      <a:pPr marL="342900" indent="-342900">
                        <a:buFont typeface="Arial" panose="020B0604020202020204" pitchFamily="34" charset="0"/>
                        <a:buChar char="•"/>
                      </a:pPr>
                      <a:r>
                        <a:rPr kumimoji="0" lang="en-US" sz="2200" b="0" kern="1200" dirty="0" smtClean="0">
                          <a:solidFill>
                            <a:schemeClr val="tx1"/>
                          </a:solidFill>
                          <a:latin typeface="+mn-lt"/>
                          <a:ea typeface="+mn-ea"/>
                          <a:cs typeface="+mn-cs"/>
                        </a:rPr>
                        <a:t>Tax Revenue:</a:t>
                      </a:r>
                      <a:endParaRPr kumimoji="0" lang="en-US" sz="2200" b="0" kern="1200" dirty="0">
                        <a:solidFill>
                          <a:schemeClr val="tx1"/>
                        </a:solidFill>
                        <a:latin typeface="+mn-lt"/>
                        <a:ea typeface="+mn-ea"/>
                        <a:cs typeface="+mn-cs"/>
                      </a:endParaRPr>
                    </a:p>
                  </a:txBody>
                  <a:tcPr>
                    <a:noFill/>
                  </a:tcPr>
                </a:tc>
                <a:tc>
                  <a:txBody>
                    <a:bodyPr/>
                    <a:lstStyle/>
                    <a:p>
                      <a:r>
                        <a:rPr lang="en-US" sz="2200" b="0" dirty="0" smtClean="0">
                          <a:solidFill>
                            <a:schemeClr val="tx1"/>
                          </a:solidFill>
                        </a:rPr>
                        <a:t>$ 2,774,000,000,000</a:t>
                      </a:r>
                      <a:endParaRPr lang="en-US" sz="2200" b="0" dirty="0">
                        <a:solidFill>
                          <a:schemeClr val="tx1"/>
                        </a:solidFill>
                      </a:endParaRPr>
                    </a:p>
                  </a:txBody>
                  <a:tcPr>
                    <a:noFill/>
                  </a:tcPr>
                </a:tc>
              </a:tr>
              <a:tr h="564776">
                <a:tc>
                  <a:txBody>
                    <a:bodyPr/>
                    <a:lstStyle/>
                    <a:p>
                      <a:pPr marL="342900" indent="-342900">
                        <a:buFont typeface="Arial" panose="020B0604020202020204" pitchFamily="34" charset="0"/>
                        <a:buChar char="•"/>
                      </a:pPr>
                      <a:r>
                        <a:rPr kumimoji="0" lang="en-US" sz="2200" b="0" kern="1200" dirty="0" smtClean="0">
                          <a:solidFill>
                            <a:schemeClr val="tx1"/>
                          </a:solidFill>
                          <a:latin typeface="+mn-lt"/>
                          <a:ea typeface="+mn-ea"/>
                          <a:cs typeface="+mn-cs"/>
                        </a:rPr>
                        <a:t>Spending:</a:t>
                      </a:r>
                      <a:endParaRPr kumimoji="0" lang="en-US" sz="2200" b="0" kern="1200" dirty="0">
                        <a:solidFill>
                          <a:schemeClr val="tx1"/>
                        </a:solidFill>
                        <a:latin typeface="+mn-lt"/>
                        <a:ea typeface="+mn-ea"/>
                        <a:cs typeface="+mn-cs"/>
                      </a:endParaRPr>
                    </a:p>
                  </a:txBody>
                  <a:tcPr>
                    <a:noFill/>
                  </a:tcPr>
                </a:tc>
                <a:tc>
                  <a:txBody>
                    <a:bodyPr/>
                    <a:lstStyle/>
                    <a:p>
                      <a:pPr marL="0" algn="l" rtl="0" eaLnBrk="1" latinLnBrk="0" hangingPunct="1"/>
                      <a:r>
                        <a:rPr kumimoji="0" lang="en-US" sz="2200" b="0" kern="1200" dirty="0" smtClean="0">
                          <a:solidFill>
                            <a:schemeClr val="tx1"/>
                          </a:solidFill>
                          <a:latin typeface="+mn-lt"/>
                          <a:ea typeface="+mn-ea"/>
                          <a:cs typeface="+mn-cs"/>
                        </a:rPr>
                        <a:t>$ 3,454,000,000,000</a:t>
                      </a:r>
                      <a:endParaRPr kumimoji="0" lang="en-US" sz="2200" b="0" kern="1200" dirty="0">
                        <a:solidFill>
                          <a:schemeClr val="tx1"/>
                        </a:solidFill>
                        <a:latin typeface="+mn-lt"/>
                        <a:ea typeface="+mn-ea"/>
                        <a:cs typeface="+mn-cs"/>
                      </a:endParaRPr>
                    </a:p>
                  </a:txBody>
                  <a:tcPr>
                    <a:noFill/>
                  </a:tcPr>
                </a:tc>
              </a:tr>
              <a:tr h="564776">
                <a:tc>
                  <a:txBody>
                    <a:bodyPr/>
                    <a:lstStyle/>
                    <a:p>
                      <a:pPr marL="342900" indent="-342900">
                        <a:buFont typeface="Arial" panose="020B0604020202020204" pitchFamily="34" charset="0"/>
                        <a:buChar char="•"/>
                      </a:pPr>
                      <a:r>
                        <a:rPr lang="en-US" sz="2200" b="0" dirty="0" smtClean="0">
                          <a:solidFill>
                            <a:schemeClr val="tx1"/>
                          </a:solidFill>
                        </a:rPr>
                        <a:t>New Debt:</a:t>
                      </a:r>
                    </a:p>
                    <a:p>
                      <a:pPr marL="342900" indent="-342900">
                        <a:buFont typeface="Arial" panose="020B0604020202020204" pitchFamily="34" charset="0"/>
                        <a:buChar char="•"/>
                      </a:pPr>
                      <a:endParaRPr lang="en-US" sz="2200" b="0" dirty="0" smtClean="0">
                        <a:solidFill>
                          <a:schemeClr val="tx1"/>
                        </a:solidFill>
                      </a:endParaRPr>
                    </a:p>
                    <a:p>
                      <a:pPr marL="0" indent="0">
                        <a:buFont typeface="Arial" panose="020B0604020202020204" pitchFamily="34" charset="0"/>
                        <a:buNone/>
                      </a:pPr>
                      <a:r>
                        <a:rPr lang="en-US" sz="2200" b="0" dirty="0" smtClean="0">
                          <a:solidFill>
                            <a:schemeClr val="tx1"/>
                          </a:solidFill>
                        </a:rPr>
                        <a:t>Current:</a:t>
                      </a:r>
                      <a:endParaRPr lang="en-US" sz="2200" b="0" dirty="0">
                        <a:solidFill>
                          <a:schemeClr val="tx1"/>
                        </a:solidFill>
                      </a:endParaRPr>
                    </a:p>
                  </a:txBody>
                  <a:tcPr>
                    <a:noFill/>
                  </a:tcPr>
                </a:tc>
                <a:tc>
                  <a:txBody>
                    <a:bodyPr/>
                    <a:lstStyle/>
                    <a:p>
                      <a:r>
                        <a:rPr lang="en-US" sz="2200" b="0" dirty="0" smtClean="0">
                          <a:solidFill>
                            <a:schemeClr val="tx1"/>
                          </a:solidFill>
                        </a:rPr>
                        <a:t>$    </a:t>
                      </a:r>
                      <a:r>
                        <a:rPr lang="en-US" sz="2200" b="0" baseline="0" dirty="0" smtClean="0">
                          <a:solidFill>
                            <a:schemeClr val="tx1"/>
                          </a:solidFill>
                        </a:rPr>
                        <a:t>680,000,000,000 (4.1% of GDP)</a:t>
                      </a:r>
                    </a:p>
                  </a:txBody>
                  <a:tcPr>
                    <a:noFill/>
                  </a:tcPr>
                </a:tc>
              </a:tr>
              <a:tr h="564776">
                <a:tc>
                  <a:txBody>
                    <a:bodyPr/>
                    <a:lstStyle/>
                    <a:p>
                      <a:pPr marL="342900" indent="-342900">
                        <a:buFont typeface="Arial" panose="020B0604020202020204" pitchFamily="34" charset="0"/>
                        <a:buChar char="•"/>
                      </a:pPr>
                      <a:r>
                        <a:rPr lang="en-US" sz="2200" b="0" dirty="0" smtClean="0">
                          <a:solidFill>
                            <a:schemeClr val="tx1"/>
                          </a:solidFill>
                        </a:rPr>
                        <a:t>Total Debt:</a:t>
                      </a:r>
                      <a:endParaRPr lang="en-US" sz="2200" b="0" dirty="0">
                        <a:solidFill>
                          <a:schemeClr val="tx1"/>
                        </a:solidFill>
                      </a:endParaRPr>
                    </a:p>
                  </a:txBody>
                  <a:tcPr>
                    <a:noFill/>
                  </a:tcPr>
                </a:tc>
                <a:tc>
                  <a:txBody>
                    <a:bodyPr/>
                    <a:lstStyle/>
                    <a:p>
                      <a:r>
                        <a:rPr lang="en-US" sz="2200" b="0" dirty="0" smtClean="0">
                          <a:solidFill>
                            <a:schemeClr val="tx1"/>
                          </a:solidFill>
                        </a:rPr>
                        <a:t>$17,552,000,000,000 (as of 6/26/2014)</a:t>
                      </a:r>
                      <a:endParaRPr lang="en-US" sz="2200" b="0" dirty="0">
                        <a:solidFill>
                          <a:schemeClr val="tx1"/>
                        </a:solidFill>
                      </a:endParaRPr>
                    </a:p>
                  </a:txBody>
                  <a:tcPr>
                    <a:noFill/>
                  </a:tcPr>
                </a:tc>
              </a:tr>
              <a:tr h="564776">
                <a:tc>
                  <a:txBody>
                    <a:bodyPr/>
                    <a:lstStyle/>
                    <a:p>
                      <a:pPr marL="342900" indent="-342900">
                        <a:buFont typeface="Arial" panose="020B0604020202020204" pitchFamily="34" charset="0"/>
                        <a:buChar char="•"/>
                      </a:pPr>
                      <a:r>
                        <a:rPr lang="en-US" sz="2200" b="0" dirty="0" smtClean="0">
                          <a:solidFill>
                            <a:schemeClr val="tx1"/>
                          </a:solidFill>
                        </a:rPr>
                        <a:t>GDP:</a:t>
                      </a:r>
                      <a:endParaRPr lang="en-US" sz="2200" b="0" dirty="0">
                        <a:solidFill>
                          <a:schemeClr val="tx1"/>
                        </a:solidFill>
                      </a:endParaRPr>
                    </a:p>
                  </a:txBody>
                  <a:tcPr>
                    <a:noFill/>
                  </a:tcPr>
                </a:tc>
                <a:tc>
                  <a:txBody>
                    <a:bodyPr/>
                    <a:lstStyle/>
                    <a:p>
                      <a:r>
                        <a:rPr lang="en-US" sz="2200" b="0" dirty="0" smtClean="0">
                          <a:solidFill>
                            <a:schemeClr val="tx1"/>
                          </a:solidFill>
                        </a:rPr>
                        <a:t>$16,789,000,000,000 (as of 6/26/2014)</a:t>
                      </a:r>
                      <a:endParaRPr lang="en-US" sz="2200" b="0" dirty="0">
                        <a:solidFill>
                          <a:schemeClr val="tx1"/>
                        </a:solidFill>
                      </a:endParaRPr>
                    </a:p>
                  </a:txBody>
                  <a:tcPr>
                    <a:noFill/>
                  </a:tcPr>
                </a:tc>
              </a:tr>
              <a:tr h="564776">
                <a:tc>
                  <a:txBody>
                    <a:bodyPr/>
                    <a:lstStyle/>
                    <a:p>
                      <a:pPr marL="342900" indent="-342900">
                        <a:buFont typeface="Arial" panose="020B0604020202020204" pitchFamily="34" charset="0"/>
                        <a:buChar char="•"/>
                      </a:pPr>
                      <a:r>
                        <a:rPr lang="en-US" sz="2200" b="0" dirty="0" smtClean="0">
                          <a:solidFill>
                            <a:schemeClr val="tx1"/>
                          </a:solidFill>
                        </a:rPr>
                        <a:t>Debt/GDP:</a:t>
                      </a:r>
                      <a:endParaRPr lang="en-US" sz="2200" b="0" dirty="0">
                        <a:solidFill>
                          <a:schemeClr val="tx1"/>
                        </a:solidFill>
                      </a:endParaRPr>
                    </a:p>
                  </a:txBody>
                  <a:tcPr>
                    <a:noFill/>
                  </a:tcPr>
                </a:tc>
                <a:tc>
                  <a:txBody>
                    <a:bodyPr/>
                    <a:lstStyle/>
                    <a:p>
                      <a:r>
                        <a:rPr lang="en-US" sz="2200" b="0" dirty="0" smtClean="0">
                          <a:solidFill>
                            <a:schemeClr val="tx1"/>
                          </a:solidFill>
                        </a:rPr>
                        <a:t>104.55% (as of 6/26/2014)</a:t>
                      </a:r>
                      <a:endParaRPr lang="en-US" sz="2200" b="0" dirty="0">
                        <a:solidFill>
                          <a:schemeClr val="tx1"/>
                        </a:solidFill>
                      </a:endParaRPr>
                    </a:p>
                  </a:txBody>
                  <a:tcPr>
                    <a:noFill/>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
        <p:nvSpPr>
          <p:cNvPr id="6" name="Rectangle 5"/>
          <p:cNvSpPr/>
          <p:nvPr/>
        </p:nvSpPr>
        <p:spPr>
          <a:xfrm>
            <a:off x="3014973" y="5943600"/>
            <a:ext cx="4071627"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hlinkClick r:id="rId4"/>
              </a:rPr>
              <a:t>www.usdebtclock.org</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7497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5652" y="350520"/>
            <a:ext cx="8270748" cy="61264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4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5652" y="381000"/>
            <a:ext cx="8270748" cy="61264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126480"/>
            <a:ext cx="2291962" cy="7315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011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8" name="Straight Connector 7"/>
          <p:cNvCxnSpPr/>
          <p:nvPr/>
        </p:nvCxnSpPr>
        <p:spPr>
          <a:xfrm>
            <a:off x="1676400" y="2590800"/>
            <a:ext cx="6705600" cy="1588"/>
          </a:xfrm>
          <a:prstGeom prst="line">
            <a:avLst/>
          </a:prstGeom>
          <a:ln w="38100">
            <a:solidFill>
              <a:srgbClr val="CC0066"/>
            </a:solidFill>
          </a:ln>
        </p:spPr>
        <p:style>
          <a:lnRef idx="1">
            <a:schemeClr val="accent1"/>
          </a:lnRef>
          <a:fillRef idx="0">
            <a:schemeClr val="accent1"/>
          </a:fillRef>
          <a:effectRef idx="0">
            <a:schemeClr val="accent1"/>
          </a:effectRef>
          <a:fontRef idx="minor">
            <a:schemeClr val="tx1"/>
          </a:fontRef>
        </p:style>
      </p:cxnSp>
      <p:sp>
        <p:nvSpPr>
          <p:cNvPr id="16388" name="Rectangle 2"/>
          <p:cNvSpPr>
            <a:spLocks noGrp="1" noChangeArrowheads="1"/>
          </p:cNvSpPr>
          <p:nvPr>
            <p:ph type="title"/>
          </p:nvPr>
        </p:nvSpPr>
        <p:spPr/>
        <p:txBody>
          <a:bodyPr>
            <a:normAutofit fontScale="90000"/>
          </a:bodyPr>
          <a:lstStyle/>
          <a:p>
            <a:pPr indent="-457200" eaLnBrk="1" hangingPunct="1"/>
            <a:r>
              <a:rPr lang="en-US" altLang="en-US" sz="4400" dirty="0" smtClean="0"/>
              <a:t>Tax Policy Center 2013 Statistics</a:t>
            </a:r>
          </a:p>
        </p:txBody>
      </p:sp>
      <p:pic>
        <p:nvPicPr>
          <p:cNvPr id="16389" name="Picture 5" descr="F:\Permanent\Curtis Blakely And Co\LOGO\New Logo\CBLogo-BW-Transparent.gif"/>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096000"/>
            <a:ext cx="2389188" cy="76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10" name="Straight Connector 9"/>
          <p:cNvCxnSpPr/>
          <p:nvPr/>
        </p:nvCxnSpPr>
        <p:spPr>
          <a:xfrm rot="5400000">
            <a:off x="1486694" y="25519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934494" y="25519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229894" y="25519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sp>
        <p:nvSpPr>
          <p:cNvPr id="16393" name="TextBox 17"/>
          <p:cNvSpPr txBox="1">
            <a:spLocks noChangeArrowheads="1"/>
          </p:cNvSpPr>
          <p:nvPr/>
        </p:nvSpPr>
        <p:spPr bwMode="auto">
          <a:xfrm>
            <a:off x="4038600" y="1447800"/>
            <a:ext cx="17526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Cash Income</a:t>
            </a:r>
          </a:p>
        </p:txBody>
      </p:sp>
      <p:sp>
        <p:nvSpPr>
          <p:cNvPr id="16394" name="TextBox 18"/>
          <p:cNvSpPr txBox="1">
            <a:spLocks noChangeArrowheads="1"/>
          </p:cNvSpPr>
          <p:nvPr/>
        </p:nvSpPr>
        <p:spPr bwMode="auto">
          <a:xfrm>
            <a:off x="1524000" y="2743200"/>
            <a:ext cx="5334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0%</a:t>
            </a:r>
          </a:p>
        </p:txBody>
      </p:sp>
      <p:sp>
        <p:nvSpPr>
          <p:cNvPr id="16395" name="TextBox 19"/>
          <p:cNvSpPr txBox="1">
            <a:spLocks noChangeArrowheads="1"/>
          </p:cNvSpPr>
          <p:nvPr/>
        </p:nvSpPr>
        <p:spPr bwMode="auto">
          <a:xfrm>
            <a:off x="2819400" y="2743200"/>
            <a:ext cx="685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20%</a:t>
            </a:r>
          </a:p>
        </p:txBody>
      </p:sp>
      <p:sp>
        <p:nvSpPr>
          <p:cNvPr id="16396" name="TextBox 20"/>
          <p:cNvSpPr txBox="1">
            <a:spLocks noChangeArrowheads="1"/>
          </p:cNvSpPr>
          <p:nvPr/>
        </p:nvSpPr>
        <p:spPr bwMode="auto">
          <a:xfrm>
            <a:off x="4114800" y="2743200"/>
            <a:ext cx="685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40%</a:t>
            </a:r>
          </a:p>
        </p:txBody>
      </p:sp>
      <p:sp>
        <p:nvSpPr>
          <p:cNvPr id="16397" name="TextBox 21"/>
          <p:cNvSpPr txBox="1">
            <a:spLocks noChangeArrowheads="1"/>
          </p:cNvSpPr>
          <p:nvPr/>
        </p:nvSpPr>
        <p:spPr bwMode="auto">
          <a:xfrm>
            <a:off x="5486400" y="2743200"/>
            <a:ext cx="685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60%</a:t>
            </a:r>
          </a:p>
        </p:txBody>
      </p:sp>
      <p:sp>
        <p:nvSpPr>
          <p:cNvPr id="16398" name="TextBox 22"/>
          <p:cNvSpPr txBox="1">
            <a:spLocks noChangeArrowheads="1"/>
          </p:cNvSpPr>
          <p:nvPr/>
        </p:nvSpPr>
        <p:spPr bwMode="auto">
          <a:xfrm>
            <a:off x="6781800" y="2743200"/>
            <a:ext cx="685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80%</a:t>
            </a:r>
          </a:p>
        </p:txBody>
      </p:sp>
      <p:sp>
        <p:nvSpPr>
          <p:cNvPr id="16399" name="TextBox 23"/>
          <p:cNvSpPr txBox="1">
            <a:spLocks noChangeArrowheads="1"/>
          </p:cNvSpPr>
          <p:nvPr/>
        </p:nvSpPr>
        <p:spPr bwMode="auto">
          <a:xfrm>
            <a:off x="8001000" y="2743200"/>
            <a:ext cx="8382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100%</a:t>
            </a:r>
          </a:p>
        </p:txBody>
      </p:sp>
      <p:sp>
        <p:nvSpPr>
          <p:cNvPr id="16400" name="TextBox 24"/>
          <p:cNvSpPr txBox="1">
            <a:spLocks noChangeArrowheads="1"/>
          </p:cNvSpPr>
          <p:nvPr/>
        </p:nvSpPr>
        <p:spPr bwMode="auto">
          <a:xfrm rot="10800000" flipV="1">
            <a:off x="990600" y="4968508"/>
            <a:ext cx="7924800" cy="8309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rgbClr val="CC0066"/>
                </a:solidFill>
              </a:rPr>
              <a:t>Percentage of Individual Income Tax Paid</a:t>
            </a:r>
          </a:p>
          <a:p>
            <a:pPr algn="ctr" eaLnBrk="1" hangingPunct="1"/>
            <a:r>
              <a:rPr lang="en-US" altLang="en-US" sz="2000" dirty="0">
                <a:solidFill>
                  <a:srgbClr val="0070C0"/>
                </a:solidFill>
              </a:rPr>
              <a:t>Percentage of Cash Income</a:t>
            </a:r>
          </a:p>
        </p:txBody>
      </p:sp>
      <p:sp>
        <p:nvSpPr>
          <p:cNvPr id="26" name="TextBox 25"/>
          <p:cNvSpPr txBox="1">
            <a:spLocks noChangeArrowheads="1"/>
          </p:cNvSpPr>
          <p:nvPr/>
        </p:nvSpPr>
        <p:spPr bwMode="auto">
          <a:xfrm>
            <a:off x="1676400" y="3657600"/>
            <a:ext cx="14478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smtClean="0">
                <a:solidFill>
                  <a:srgbClr val="CC0066"/>
                </a:solidFill>
              </a:rPr>
              <a:t>-3.0%</a:t>
            </a:r>
            <a:endParaRPr lang="en-US" altLang="en-US" sz="3600" b="1" dirty="0">
              <a:solidFill>
                <a:srgbClr val="CC0066"/>
              </a:solidFill>
            </a:endParaRPr>
          </a:p>
          <a:p>
            <a:pPr eaLnBrk="1" hangingPunct="1"/>
            <a:r>
              <a:rPr lang="en-US" altLang="en-US" sz="2600" b="1" dirty="0">
                <a:solidFill>
                  <a:srgbClr val="CC0066"/>
                </a:solidFill>
              </a:rPr>
              <a:t>    </a:t>
            </a:r>
            <a:r>
              <a:rPr lang="en-US" altLang="en-US" sz="2600" b="1" dirty="0" smtClean="0">
                <a:solidFill>
                  <a:srgbClr val="0070C0"/>
                </a:solidFill>
              </a:rPr>
              <a:t>4.2%</a:t>
            </a:r>
            <a:endParaRPr lang="en-US" altLang="en-US" sz="2600" b="1" dirty="0">
              <a:solidFill>
                <a:srgbClr val="0070C0"/>
              </a:solidFill>
            </a:endParaRPr>
          </a:p>
        </p:txBody>
      </p:sp>
      <p:sp>
        <p:nvSpPr>
          <p:cNvPr id="27" name="TextBox 26"/>
          <p:cNvSpPr txBox="1">
            <a:spLocks noChangeArrowheads="1"/>
          </p:cNvSpPr>
          <p:nvPr/>
        </p:nvSpPr>
        <p:spPr bwMode="auto">
          <a:xfrm>
            <a:off x="3048000" y="3657600"/>
            <a:ext cx="15240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rgbClr val="CC0066"/>
                </a:solidFill>
              </a:rPr>
              <a:t>-</a:t>
            </a:r>
            <a:r>
              <a:rPr lang="en-US" altLang="en-US" sz="3600" b="1" dirty="0" smtClean="0">
                <a:solidFill>
                  <a:srgbClr val="CC0066"/>
                </a:solidFill>
              </a:rPr>
              <a:t>1.1%</a:t>
            </a:r>
            <a:endParaRPr lang="en-US" altLang="en-US" sz="3600" b="1" dirty="0">
              <a:solidFill>
                <a:srgbClr val="CC0066"/>
              </a:solidFill>
            </a:endParaRPr>
          </a:p>
          <a:p>
            <a:pPr eaLnBrk="1" hangingPunct="1"/>
            <a:r>
              <a:rPr lang="en-US" altLang="en-US" sz="2600" b="1" dirty="0">
                <a:solidFill>
                  <a:srgbClr val="CC0066"/>
                </a:solidFill>
              </a:rPr>
              <a:t>   </a:t>
            </a:r>
            <a:r>
              <a:rPr lang="en-US" altLang="en-US" sz="2600" b="1" dirty="0" smtClean="0">
                <a:solidFill>
                  <a:srgbClr val="0070C0"/>
                </a:solidFill>
              </a:rPr>
              <a:t>9.9%</a:t>
            </a:r>
            <a:endParaRPr lang="en-US" altLang="en-US" sz="2600" b="1" dirty="0">
              <a:solidFill>
                <a:srgbClr val="0070C0"/>
              </a:solidFill>
            </a:endParaRPr>
          </a:p>
        </p:txBody>
      </p:sp>
      <p:sp>
        <p:nvSpPr>
          <p:cNvPr id="28" name="TextBox 27"/>
          <p:cNvSpPr txBox="1">
            <a:spLocks noChangeArrowheads="1"/>
          </p:cNvSpPr>
          <p:nvPr/>
        </p:nvSpPr>
        <p:spPr bwMode="auto">
          <a:xfrm>
            <a:off x="4419600" y="3657600"/>
            <a:ext cx="12954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smtClean="0">
                <a:solidFill>
                  <a:srgbClr val="CC0066"/>
                </a:solidFill>
              </a:rPr>
              <a:t>6.4%</a:t>
            </a:r>
            <a:endParaRPr lang="en-US" altLang="en-US" sz="3600" b="1" dirty="0">
              <a:solidFill>
                <a:srgbClr val="CC0066"/>
              </a:solidFill>
            </a:endParaRPr>
          </a:p>
          <a:p>
            <a:pPr algn="ctr" eaLnBrk="1" hangingPunct="1"/>
            <a:r>
              <a:rPr lang="en-US" altLang="en-US" sz="2600" b="1" dirty="0">
                <a:solidFill>
                  <a:srgbClr val="CC0066"/>
                </a:solidFill>
              </a:rPr>
              <a:t> </a:t>
            </a:r>
            <a:r>
              <a:rPr lang="en-US" altLang="en-US" sz="2600" b="1" dirty="0" smtClean="0">
                <a:solidFill>
                  <a:srgbClr val="0070C0"/>
                </a:solidFill>
              </a:rPr>
              <a:t>14.9%</a:t>
            </a:r>
            <a:endParaRPr lang="en-US" altLang="en-US" sz="2600" b="1" dirty="0">
              <a:solidFill>
                <a:srgbClr val="0070C0"/>
              </a:solidFill>
            </a:endParaRPr>
          </a:p>
        </p:txBody>
      </p:sp>
      <p:sp>
        <p:nvSpPr>
          <p:cNvPr id="29" name="TextBox 28"/>
          <p:cNvSpPr txBox="1">
            <a:spLocks noChangeArrowheads="1"/>
          </p:cNvSpPr>
          <p:nvPr/>
        </p:nvSpPr>
        <p:spPr bwMode="auto">
          <a:xfrm>
            <a:off x="5638800" y="3657600"/>
            <a:ext cx="16002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smtClean="0">
                <a:solidFill>
                  <a:srgbClr val="CC0066"/>
                </a:solidFill>
              </a:rPr>
              <a:t>13.9</a:t>
            </a:r>
            <a:r>
              <a:rPr lang="en-US" altLang="en-US" sz="3600" b="1" dirty="0">
                <a:solidFill>
                  <a:srgbClr val="CC0066"/>
                </a:solidFill>
              </a:rPr>
              <a:t>%</a:t>
            </a:r>
          </a:p>
          <a:p>
            <a:pPr eaLnBrk="1" hangingPunct="1"/>
            <a:r>
              <a:rPr lang="en-US" altLang="en-US" sz="2600" b="1" dirty="0">
                <a:solidFill>
                  <a:srgbClr val="CC0066"/>
                </a:solidFill>
              </a:rPr>
              <a:t>  </a:t>
            </a:r>
            <a:r>
              <a:rPr lang="en-US" altLang="en-US" sz="2600" b="1" dirty="0" smtClean="0">
                <a:solidFill>
                  <a:srgbClr val="0070C0"/>
                </a:solidFill>
              </a:rPr>
              <a:t>20.0%</a:t>
            </a:r>
            <a:endParaRPr lang="en-US" altLang="en-US" sz="2600" b="1" dirty="0">
              <a:solidFill>
                <a:srgbClr val="0070C0"/>
              </a:solidFill>
            </a:endParaRPr>
          </a:p>
        </p:txBody>
      </p:sp>
      <p:sp>
        <p:nvSpPr>
          <p:cNvPr id="30" name="TextBox 29"/>
          <p:cNvSpPr txBox="1">
            <a:spLocks noChangeArrowheads="1"/>
          </p:cNvSpPr>
          <p:nvPr/>
        </p:nvSpPr>
        <p:spPr bwMode="auto">
          <a:xfrm>
            <a:off x="7086600" y="3657599"/>
            <a:ext cx="15240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smtClean="0">
                <a:solidFill>
                  <a:srgbClr val="CC0066"/>
                </a:solidFill>
              </a:rPr>
              <a:t>83.8%</a:t>
            </a:r>
            <a:endParaRPr lang="en-US" altLang="en-US" sz="3600" b="1" dirty="0">
              <a:solidFill>
                <a:srgbClr val="CC0066"/>
              </a:solidFill>
            </a:endParaRPr>
          </a:p>
          <a:p>
            <a:pPr algn="ctr" eaLnBrk="1" hangingPunct="1"/>
            <a:r>
              <a:rPr lang="en-US" altLang="en-US" sz="2600" b="1" dirty="0">
                <a:solidFill>
                  <a:srgbClr val="CC0066"/>
                </a:solidFill>
              </a:rPr>
              <a:t>  </a:t>
            </a:r>
            <a:r>
              <a:rPr lang="en-US" altLang="en-US" sz="2600" b="1" dirty="0" smtClean="0">
                <a:solidFill>
                  <a:srgbClr val="0070C0"/>
                </a:solidFill>
              </a:rPr>
              <a:t>51.5%</a:t>
            </a:r>
            <a:endParaRPr lang="en-US" altLang="en-US" sz="2600" b="1" dirty="0">
              <a:solidFill>
                <a:srgbClr val="0070C0"/>
              </a:solidFill>
            </a:endParaRPr>
          </a:p>
        </p:txBody>
      </p:sp>
      <p:cxnSp>
        <p:nvCxnSpPr>
          <p:cNvPr id="34" name="Straight Arrow Connector 33"/>
          <p:cNvCxnSpPr/>
          <p:nvPr/>
        </p:nvCxnSpPr>
        <p:spPr>
          <a:xfrm rot="5400000" flipH="1" flipV="1">
            <a:off x="1943894" y="3161506"/>
            <a:ext cx="990600" cy="1588"/>
          </a:xfrm>
          <a:prstGeom prst="straightConnector1">
            <a:avLst/>
          </a:prstGeom>
          <a:ln w="38100">
            <a:solidFill>
              <a:srgbClr val="480048"/>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3315494" y="3161506"/>
            <a:ext cx="990600" cy="1588"/>
          </a:xfrm>
          <a:prstGeom prst="straightConnector1">
            <a:avLst/>
          </a:prstGeom>
          <a:ln w="38100">
            <a:solidFill>
              <a:srgbClr val="480048"/>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4610894" y="3161506"/>
            <a:ext cx="990600" cy="1588"/>
          </a:xfrm>
          <a:prstGeom prst="straightConnector1">
            <a:avLst/>
          </a:prstGeom>
          <a:ln w="38100">
            <a:solidFill>
              <a:srgbClr val="480048"/>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5982494" y="3161506"/>
            <a:ext cx="990600" cy="1588"/>
          </a:xfrm>
          <a:prstGeom prst="straightConnector1">
            <a:avLst/>
          </a:prstGeom>
          <a:ln w="38100">
            <a:solidFill>
              <a:srgbClr val="480048"/>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7277894" y="3161506"/>
            <a:ext cx="990600" cy="1588"/>
          </a:xfrm>
          <a:prstGeom prst="straightConnector1">
            <a:avLst/>
          </a:prstGeom>
          <a:ln w="38100">
            <a:solidFill>
              <a:srgbClr val="480048"/>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8192294" y="25519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601494" y="25519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896894" y="2551906"/>
            <a:ext cx="381000" cy="1588"/>
          </a:xfrm>
          <a:prstGeom prst="line">
            <a:avLst/>
          </a:prstGeom>
          <a:ln w="38100">
            <a:solidFill>
              <a:srgbClr val="480048"/>
            </a:solidFill>
          </a:ln>
        </p:spPr>
        <p:style>
          <a:lnRef idx="1">
            <a:schemeClr val="accent1"/>
          </a:lnRef>
          <a:fillRef idx="0">
            <a:schemeClr val="accent1"/>
          </a:fillRef>
          <a:effectRef idx="0">
            <a:schemeClr val="accent1"/>
          </a:effectRef>
          <a:fontRef idx="minor">
            <a:schemeClr val="tx1"/>
          </a:fontRef>
        </p:style>
      </p:cxnSp>
      <p:sp>
        <p:nvSpPr>
          <p:cNvPr id="73" name="Rectangle 3"/>
          <p:cNvSpPr txBox="1">
            <a:spLocks noChangeArrowheads="1"/>
          </p:cNvSpPr>
          <p:nvPr/>
        </p:nvSpPr>
        <p:spPr bwMode="auto">
          <a:xfrm>
            <a:off x="2362200" y="6324600"/>
            <a:ext cx="8001000" cy="1143000"/>
          </a:xfrm>
          <a:prstGeom prst="rect">
            <a:avLst/>
          </a:prstGeom>
          <a:noFill/>
          <a:ln w="9525">
            <a:noFill/>
            <a:miter lim="800000"/>
            <a:headEnd/>
            <a:tailEnd/>
          </a:ln>
        </p:spPr>
        <p:txBody>
          <a:bodyPr/>
          <a:lstStyle/>
          <a:p>
            <a:pPr marL="342900" indent="-342900">
              <a:spcBef>
                <a:spcPct val="20000"/>
              </a:spcBef>
              <a:buClr>
                <a:schemeClr val="bg2"/>
              </a:buClr>
              <a:buSzPct val="90000"/>
              <a:buFont typeface="Wingdings" pitchFamily="2" charset="2"/>
              <a:buChar char="n"/>
              <a:defRPr/>
            </a:pPr>
            <a:r>
              <a:rPr lang="en-US" sz="1200" kern="0" dirty="0">
                <a:latin typeface="+mn-lt"/>
              </a:rPr>
              <a:t>Quintiles calculated on number of people, not tax units</a:t>
            </a:r>
          </a:p>
          <a:p>
            <a:pPr marL="342900" indent="-342900">
              <a:spcBef>
                <a:spcPct val="20000"/>
              </a:spcBef>
              <a:buClr>
                <a:schemeClr val="bg2"/>
              </a:buClr>
              <a:buSzPct val="90000"/>
              <a:buFont typeface="Wingdings" pitchFamily="2" charset="2"/>
              <a:buChar char="n"/>
              <a:defRPr/>
            </a:pPr>
            <a:r>
              <a:rPr lang="en-US" sz="1200" kern="0" dirty="0">
                <a:latin typeface="+mn-lt"/>
              </a:rPr>
              <a:t>Uses current law baseline</a:t>
            </a:r>
          </a:p>
        </p:txBody>
      </p:sp>
      <p:sp>
        <p:nvSpPr>
          <p:cNvPr id="16415" name="TextBox 53"/>
          <p:cNvSpPr txBox="1">
            <a:spLocks noChangeArrowheads="1"/>
          </p:cNvSpPr>
          <p:nvPr/>
        </p:nvSpPr>
        <p:spPr bwMode="auto">
          <a:xfrm>
            <a:off x="2590800" y="1905000"/>
            <a:ext cx="11430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$20,113</a:t>
            </a:r>
            <a:endParaRPr lang="en-US" altLang="en-US" dirty="0"/>
          </a:p>
        </p:txBody>
      </p:sp>
      <p:sp>
        <p:nvSpPr>
          <p:cNvPr id="16416" name="TextBox 54"/>
          <p:cNvSpPr txBox="1">
            <a:spLocks noChangeArrowheads="1"/>
          </p:cNvSpPr>
          <p:nvPr/>
        </p:nvSpPr>
        <p:spPr bwMode="auto">
          <a:xfrm>
            <a:off x="3810000" y="1905000"/>
            <a:ext cx="12192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t>
            </a:r>
            <a:r>
              <a:rPr lang="en-US" altLang="en-US" dirty="0" smtClean="0"/>
              <a:t>39,790</a:t>
            </a:r>
            <a:endParaRPr lang="en-US" altLang="en-US" dirty="0"/>
          </a:p>
        </p:txBody>
      </p:sp>
      <p:sp>
        <p:nvSpPr>
          <p:cNvPr id="16417" name="TextBox 58"/>
          <p:cNvSpPr txBox="1">
            <a:spLocks noChangeArrowheads="1"/>
          </p:cNvSpPr>
          <p:nvPr/>
        </p:nvSpPr>
        <p:spPr bwMode="auto">
          <a:xfrm>
            <a:off x="5181600" y="1905000"/>
            <a:ext cx="12954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$64,484</a:t>
            </a:r>
            <a:endParaRPr lang="en-US" altLang="en-US" dirty="0"/>
          </a:p>
        </p:txBody>
      </p:sp>
      <p:sp>
        <p:nvSpPr>
          <p:cNvPr id="16418" name="TextBox 60"/>
          <p:cNvSpPr txBox="1">
            <a:spLocks noChangeArrowheads="1"/>
          </p:cNvSpPr>
          <p:nvPr/>
        </p:nvSpPr>
        <p:spPr bwMode="auto">
          <a:xfrm>
            <a:off x="6477000" y="1905000"/>
            <a:ext cx="13716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$108,266</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0686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4"/>
                                        </p:tgtEl>
                                        <p:attrNameLst>
                                          <p:attrName>ppt_y</p:attrName>
                                        </p:attrNameLst>
                                      </p:cBhvr>
                                      <p:tavLst>
                                        <p:tav tm="0">
                                          <p:val>
                                            <p:strVal val="#ppt_y"/>
                                          </p:val>
                                        </p:tav>
                                        <p:tav tm="100000">
                                          <p:val>
                                            <p:strVal val="#ppt_y"/>
                                          </p:val>
                                        </p:tav>
                                      </p:tavLst>
                                    </p:anim>
                                    <p:animEffect transition="in" filter="fade">
                                      <p:cBhvr>
                                        <p:cTn id="10" dur="1000"/>
                                        <p:tgtEl>
                                          <p:spTgt spid="34"/>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26"/>
                                        </p:tgtEl>
                                        <p:attrNameLst>
                                          <p:attrName>ppt_y</p:attrName>
                                        </p:attrNameLst>
                                      </p:cBhvr>
                                      <p:tavLst>
                                        <p:tav tm="0">
                                          <p:val>
                                            <p:strVal val="#ppt_y"/>
                                          </p:val>
                                        </p:tav>
                                        <p:tav tm="100000">
                                          <p:val>
                                            <p:strVal val="#ppt_y"/>
                                          </p:val>
                                        </p:tav>
                                      </p:tavLst>
                                    </p:anim>
                                    <p:animEffect transition="in" filter="fade">
                                      <p:cBhvr>
                                        <p:cTn id="16" dur="1000"/>
                                        <p:tgtEl>
                                          <p:spTgt spid="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1000" fill="hold"/>
                                        <p:tgtEl>
                                          <p:spTgt spid="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5"/>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5"/>
                                        </p:tgtEl>
                                        <p:attrNameLst>
                                          <p:attrName>ppt_y</p:attrName>
                                        </p:attrNameLst>
                                      </p:cBhvr>
                                      <p:tavLst>
                                        <p:tav tm="0">
                                          <p:val>
                                            <p:strVal val="#ppt_y"/>
                                          </p:val>
                                        </p:tav>
                                        <p:tav tm="100000">
                                          <p:val>
                                            <p:strVal val="#ppt_y"/>
                                          </p:val>
                                        </p:tav>
                                      </p:tavLst>
                                    </p:anim>
                                    <p:animEffect transition="in" filter="fade">
                                      <p:cBhvr>
                                        <p:cTn id="24" dur="1000"/>
                                        <p:tgtEl>
                                          <p:spTgt spid="35"/>
                                        </p:tgtEl>
                                      </p:cBhvr>
                                    </p:animEffect>
                                  </p:childTnLst>
                                </p:cTn>
                              </p:par>
                              <p:par>
                                <p:cTn id="25" presetID="48" presetClass="entr" presetSubtype="0" accel="50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27"/>
                                        </p:tgtEl>
                                        <p:attrNameLst>
                                          <p:attrName>ppt_y</p:attrName>
                                        </p:attrNameLst>
                                      </p:cBhvr>
                                      <p:tavLst>
                                        <p:tav tm="0">
                                          <p:val>
                                            <p:strVal val="#ppt_y"/>
                                          </p:val>
                                        </p:tav>
                                        <p:tav tm="100000">
                                          <p:val>
                                            <p:strVal val="#ppt_y"/>
                                          </p:val>
                                        </p:tav>
                                      </p:tavLst>
                                    </p:anim>
                                    <p:animEffect transition="in" filter="fade">
                                      <p:cBhvr>
                                        <p:cTn id="30" dur="1000"/>
                                        <p:tgtEl>
                                          <p:spTgt spid="2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8" presetClass="entr" presetSubtype="0" accel="5000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1000" fill="hold"/>
                                        <p:tgtEl>
                                          <p:spTgt spid="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6"/>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6"/>
                                        </p:tgtEl>
                                        <p:attrNameLst>
                                          <p:attrName>ppt_y</p:attrName>
                                        </p:attrNameLst>
                                      </p:cBhvr>
                                      <p:tavLst>
                                        <p:tav tm="0">
                                          <p:val>
                                            <p:strVal val="#ppt_y"/>
                                          </p:val>
                                        </p:tav>
                                        <p:tav tm="100000">
                                          <p:val>
                                            <p:strVal val="#ppt_y"/>
                                          </p:val>
                                        </p:tav>
                                      </p:tavLst>
                                    </p:anim>
                                    <p:animEffect transition="in" filter="fade">
                                      <p:cBhvr>
                                        <p:cTn id="38" dur="1000"/>
                                        <p:tgtEl>
                                          <p:spTgt spid="36"/>
                                        </p:tgtEl>
                                      </p:cBhvr>
                                    </p:animEffect>
                                  </p:childTnLst>
                                </p:cTn>
                              </p:par>
                              <p:par>
                                <p:cTn id="39" presetID="48" presetClass="entr" presetSubtype="0" accel="5000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28"/>
                                        </p:tgtEl>
                                        <p:attrNameLst>
                                          <p:attrName>ppt_y</p:attrName>
                                        </p:attrNameLst>
                                      </p:cBhvr>
                                      <p:tavLst>
                                        <p:tav tm="0">
                                          <p:val>
                                            <p:strVal val="#ppt_y"/>
                                          </p:val>
                                        </p:tav>
                                        <p:tav tm="100000">
                                          <p:val>
                                            <p:strVal val="#ppt_y"/>
                                          </p:val>
                                        </p:tav>
                                      </p:tavLst>
                                    </p:anim>
                                    <p:animEffect transition="in" filter="fade">
                                      <p:cBhvr>
                                        <p:cTn id="44" dur="1000"/>
                                        <p:tgtEl>
                                          <p:spTgt spid="2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8" presetClass="entr" presetSubtype="0" accel="5000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7"/>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7"/>
                                        </p:tgtEl>
                                        <p:attrNameLst>
                                          <p:attrName>ppt_y</p:attrName>
                                        </p:attrNameLst>
                                      </p:cBhvr>
                                      <p:tavLst>
                                        <p:tav tm="0">
                                          <p:val>
                                            <p:strVal val="#ppt_y"/>
                                          </p:val>
                                        </p:tav>
                                        <p:tav tm="100000">
                                          <p:val>
                                            <p:strVal val="#ppt_y"/>
                                          </p:val>
                                        </p:tav>
                                      </p:tavLst>
                                    </p:anim>
                                    <p:animEffect transition="in" filter="fade">
                                      <p:cBhvr>
                                        <p:cTn id="52" dur="1000"/>
                                        <p:tgtEl>
                                          <p:spTgt spid="37"/>
                                        </p:tgtEl>
                                      </p:cBhvr>
                                    </p:animEffect>
                                  </p:childTnLst>
                                </p:cTn>
                              </p:par>
                              <p:par>
                                <p:cTn id="53" presetID="48" presetClass="entr" presetSubtype="0" accel="5000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29"/>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29"/>
                                        </p:tgtEl>
                                        <p:attrNameLst>
                                          <p:attrName>ppt_y</p:attrName>
                                        </p:attrNameLst>
                                      </p:cBhvr>
                                      <p:tavLst>
                                        <p:tav tm="0">
                                          <p:val>
                                            <p:strVal val="#ppt_y"/>
                                          </p:val>
                                        </p:tav>
                                        <p:tav tm="100000">
                                          <p:val>
                                            <p:strVal val="#ppt_y"/>
                                          </p:val>
                                        </p:tav>
                                      </p:tavLst>
                                    </p:anim>
                                    <p:animEffect transition="in" filter="fade">
                                      <p:cBhvr>
                                        <p:cTn id="58" dur="1000"/>
                                        <p:tgtEl>
                                          <p:spTgt spid="2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8" presetClass="entr" presetSubtype="0" accel="5000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1000" fill="hold"/>
                                        <p:tgtEl>
                                          <p:spTgt spid="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38"/>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38"/>
                                        </p:tgtEl>
                                        <p:attrNameLst>
                                          <p:attrName>ppt_y</p:attrName>
                                        </p:attrNameLst>
                                      </p:cBhvr>
                                      <p:tavLst>
                                        <p:tav tm="0">
                                          <p:val>
                                            <p:strVal val="#ppt_y"/>
                                          </p:val>
                                        </p:tav>
                                        <p:tav tm="100000">
                                          <p:val>
                                            <p:strVal val="#ppt_y"/>
                                          </p:val>
                                        </p:tav>
                                      </p:tavLst>
                                    </p:anim>
                                    <p:animEffect transition="in" filter="fade">
                                      <p:cBhvr>
                                        <p:cTn id="66" dur="1000"/>
                                        <p:tgtEl>
                                          <p:spTgt spid="38"/>
                                        </p:tgtEl>
                                      </p:cBhvr>
                                    </p:animEffect>
                                  </p:childTnLst>
                                </p:cTn>
                              </p:par>
                              <p:par>
                                <p:cTn id="67" presetID="48" presetClass="entr" presetSubtype="0" accel="5000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1000" fill="hold"/>
                                        <p:tgtEl>
                                          <p:spTgt spid="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0" dur="1000" fill="hold"/>
                                        <p:tgtEl>
                                          <p:spTgt spid="30"/>
                                        </p:tgtEl>
                                        <p:attrNameLst>
                                          <p:attrName>ppt_x</p:attrName>
                                        </p:attrNameLst>
                                      </p:cBhvr>
                                      <p:tavLst>
                                        <p:tav tm="0">
                                          <p:val>
                                            <p:fltVal val="-1"/>
                                          </p:val>
                                        </p:tav>
                                        <p:tav tm="50000">
                                          <p:val>
                                            <p:fltVal val="0.95"/>
                                          </p:val>
                                        </p:tav>
                                        <p:tav tm="100000">
                                          <p:val>
                                            <p:strVal val="#ppt_x"/>
                                          </p:val>
                                        </p:tav>
                                      </p:tavLst>
                                    </p:anim>
                                    <p:anim calcmode="lin" valueType="num">
                                      <p:cBhvr>
                                        <p:cTn id="71" dur="1000" fill="hold"/>
                                        <p:tgtEl>
                                          <p:spTgt spid="30"/>
                                        </p:tgtEl>
                                        <p:attrNameLst>
                                          <p:attrName>ppt_y</p:attrName>
                                        </p:attrNameLst>
                                      </p:cBhvr>
                                      <p:tavLst>
                                        <p:tav tm="0">
                                          <p:val>
                                            <p:strVal val="#ppt_y"/>
                                          </p:val>
                                        </p:tav>
                                        <p:tav tm="100000">
                                          <p:val>
                                            <p:strVal val="#ppt_y"/>
                                          </p:val>
                                        </p:tav>
                                      </p:tavLst>
                                    </p:anim>
                                    <p:animEffect transition="in" filter="fade">
                                      <p:cBhvr>
                                        <p:cTn id="7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2617</TotalTime>
  <Words>2446</Words>
  <Application>Microsoft Macintosh PowerPoint</Application>
  <PresentationFormat>On-screen Show (4:3)</PresentationFormat>
  <Paragraphs>385</Paragraphs>
  <Slides>41</Slides>
  <Notes>3</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Solstice</vt:lpstr>
      <vt:lpstr>_______________________________________________ Individual Federal Tax Update</vt:lpstr>
      <vt:lpstr>Disclaimer</vt:lpstr>
      <vt:lpstr>Objectives </vt:lpstr>
      <vt:lpstr>The Current Environment</vt:lpstr>
      <vt:lpstr>The Current Environment</vt:lpstr>
      <vt:lpstr>The Current Environment</vt:lpstr>
      <vt:lpstr>Slide 7</vt:lpstr>
      <vt:lpstr>Slide 8</vt:lpstr>
      <vt:lpstr>Tax Policy Center 2013 Statistics</vt:lpstr>
      <vt:lpstr>Tax Policy Center 2013 Statistics</vt:lpstr>
      <vt:lpstr>Estate and Gift Tax</vt:lpstr>
      <vt:lpstr>Estate and Gift Tax</vt:lpstr>
      <vt:lpstr>Estate and Gift Tax</vt:lpstr>
      <vt:lpstr>2013 Highlights</vt:lpstr>
      <vt:lpstr>Changes that took effect in 2013</vt:lpstr>
      <vt:lpstr>Changes that took effect in 2013</vt:lpstr>
      <vt:lpstr>Changes that took effect in 2013</vt:lpstr>
      <vt:lpstr>Changes that took effect in 2013</vt:lpstr>
      <vt:lpstr>Changes that took effect in 2013</vt:lpstr>
      <vt:lpstr>Changes that took effect in 2013</vt:lpstr>
      <vt:lpstr>Changes that took effect in 2013</vt:lpstr>
      <vt:lpstr>Changes that took effect in 2013</vt:lpstr>
      <vt:lpstr>Medicare Contribution Tax (cont.)</vt:lpstr>
      <vt:lpstr>Medicare Contribution Tax (cont.)</vt:lpstr>
      <vt:lpstr>Medicare Contribution Tax (cont.)</vt:lpstr>
      <vt:lpstr>Medicare Contribution Tax (cont.)</vt:lpstr>
      <vt:lpstr>Tax Filing Season - IRS</vt:lpstr>
      <vt:lpstr>Tax Filing Season - IRS</vt:lpstr>
      <vt:lpstr>Tax Filing Season – IRS (cont.)</vt:lpstr>
      <vt:lpstr>Tax Filing Season – IRS (cont.)</vt:lpstr>
      <vt:lpstr>Tax Filing Season – IRS (cont.)</vt:lpstr>
      <vt:lpstr>Tax Filing Season – IRS (cont.)</vt:lpstr>
      <vt:lpstr>The Uncertain Outlook</vt:lpstr>
      <vt:lpstr>The Uncertain Outlook</vt:lpstr>
      <vt:lpstr>Individual Expiring Tax Provisions</vt:lpstr>
      <vt:lpstr>Expiring Individual Tax Provisions</vt:lpstr>
      <vt:lpstr>Expiring Business Tax Provisions</vt:lpstr>
      <vt:lpstr>Healthcare Legislation</vt:lpstr>
      <vt:lpstr>Tax Reform Possibilities</vt:lpstr>
      <vt:lpstr>Interested in receiving our newsletter?</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McCloskey</dc:creator>
  <cp:lastModifiedBy>Pat</cp:lastModifiedBy>
  <cp:revision>150</cp:revision>
  <cp:lastPrinted>2014-06-27T13:44:44Z</cp:lastPrinted>
  <dcterms:created xsi:type="dcterms:W3CDTF">2014-06-27T16:55:15Z</dcterms:created>
  <dcterms:modified xsi:type="dcterms:W3CDTF">2014-06-27T16:55:47Z</dcterms:modified>
</cp:coreProperties>
</file>